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19.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46.xml" ContentType="application/vnd.openxmlformats-officedocument.presentationml.notesSlide+xml"/>
  <Override PartName="/ppt/notesSlides/notesSlide51.xml" ContentType="application/vnd.openxmlformats-officedocument.presentationml.notesSlide+xml"/>
  <Override PartName="/ppt/notesSlides/notesSlide45.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5.xml" ContentType="application/vnd.openxmlformats-officedocument.presentationml.notesSlide+xml"/>
  <Override PartName="/ppt/notesSlides/notesSlide42.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3"/>
  </p:notesMasterIdLst>
  <p:sldIdLst>
    <p:sldId id="256" r:id="rId2"/>
    <p:sldId id="385" r:id="rId3"/>
    <p:sldId id="290" r:id="rId4"/>
    <p:sldId id="338" r:id="rId5"/>
    <p:sldId id="291" r:id="rId6"/>
    <p:sldId id="292" r:id="rId7"/>
    <p:sldId id="336" r:id="rId8"/>
    <p:sldId id="341" r:id="rId9"/>
    <p:sldId id="332" r:id="rId10"/>
    <p:sldId id="337" r:id="rId11"/>
    <p:sldId id="293" r:id="rId12"/>
    <p:sldId id="294" r:id="rId13"/>
    <p:sldId id="339" r:id="rId14"/>
    <p:sldId id="295" r:id="rId15"/>
    <p:sldId id="370" r:id="rId16"/>
    <p:sldId id="319" r:id="rId17"/>
    <p:sldId id="333" r:id="rId18"/>
    <p:sldId id="343" r:id="rId19"/>
    <p:sldId id="345" r:id="rId20"/>
    <p:sldId id="346" r:id="rId21"/>
    <p:sldId id="347" r:id="rId22"/>
    <p:sldId id="348" r:id="rId23"/>
    <p:sldId id="349" r:id="rId24"/>
    <p:sldId id="350" r:id="rId25"/>
    <p:sldId id="351" r:id="rId26"/>
    <p:sldId id="352" r:id="rId27"/>
    <p:sldId id="353" r:id="rId28"/>
    <p:sldId id="354" r:id="rId29"/>
    <p:sldId id="371" r:id="rId30"/>
    <p:sldId id="325" r:id="rId31"/>
    <p:sldId id="328" r:id="rId32"/>
    <p:sldId id="355" r:id="rId33"/>
    <p:sldId id="356" r:id="rId34"/>
    <p:sldId id="327" r:id="rId35"/>
    <p:sldId id="358" r:id="rId36"/>
    <p:sldId id="360" r:id="rId37"/>
    <p:sldId id="361" r:id="rId38"/>
    <p:sldId id="362" r:id="rId39"/>
    <p:sldId id="363" r:id="rId40"/>
    <p:sldId id="364" r:id="rId41"/>
    <p:sldId id="365" r:id="rId42"/>
    <p:sldId id="329" r:id="rId43"/>
    <p:sldId id="366" r:id="rId44"/>
    <p:sldId id="367" r:id="rId45"/>
    <p:sldId id="383" r:id="rId46"/>
    <p:sldId id="369" r:id="rId47"/>
    <p:sldId id="300" r:id="rId48"/>
    <p:sldId id="302" r:id="rId49"/>
    <p:sldId id="372" r:id="rId50"/>
    <p:sldId id="330" r:id="rId51"/>
    <p:sldId id="374" r:id="rId52"/>
    <p:sldId id="375" r:id="rId53"/>
    <p:sldId id="376" r:id="rId54"/>
    <p:sldId id="377" r:id="rId55"/>
    <p:sldId id="378" r:id="rId56"/>
    <p:sldId id="379" r:id="rId57"/>
    <p:sldId id="380" r:id="rId58"/>
    <p:sldId id="373" r:id="rId59"/>
    <p:sldId id="387" r:id="rId60"/>
    <p:sldId id="388" r:id="rId61"/>
    <p:sldId id="38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gnon, Elizabeth" initials="CE" lastIdx="1" clrIdx="0">
    <p:extLst/>
  </p:cmAuthor>
  <p:cmAuthor id="2" name="Microsoft Office User" initials="Office" lastIdx="50" clrIdx="1">
    <p:extLst/>
  </p:cmAuthor>
  <p:cmAuthor id="3" name="Neuben, Stephanie" initials="NS" lastIdx="4" clrIdx="2">
    <p:extLst/>
  </p:cmAuthor>
  <p:cmAuthor id="4" name="deBoinville, Amy" initials="dA" lastIdx="2" clrIdx="3">
    <p:extLst/>
  </p:cmAuthor>
  <p:cmAuthor id="5" name="Guarino, Kathleen" initials="GK" lastIdx="1" clrIdx="4">
    <p:extLst>
      <p:ext uri="{19B8F6BF-5375-455C-9EA6-DF929625EA0E}">
        <p15:presenceInfo xmlns:p15="http://schemas.microsoft.com/office/powerpoint/2012/main" userId="8abda76b-899c-4be0-8ea8-40e14c28dc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F8FE"/>
    <a:srgbClr val="004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99" autoAdjust="0"/>
    <p:restoredTop sz="61452" autoAdjust="0"/>
  </p:normalViewPr>
  <p:slideViewPr>
    <p:cSldViewPr snapToGrid="0" snapToObjects="1">
      <p:cViewPr varScale="1">
        <p:scale>
          <a:sx n="68" d="100"/>
          <a:sy n="68" d="100"/>
        </p:scale>
        <p:origin x="1400" y="200"/>
      </p:cViewPr>
      <p:guideLst>
        <p:guide orient="horz" pos="19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BFC3A-1340-4203-A8DC-68CE3AFB6D8B}" type="datetimeFigureOut">
              <a:rPr lang="en-US" smtClean="0"/>
              <a:pPr/>
              <a:t>6/11/21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BAD19-815B-4CA8-8E3D-9608C8F3F9BA}" type="slidenum">
              <a:rPr lang="en-US" smtClean="0"/>
              <a:pPr/>
              <a:t>‹#›</a:t>
            </a:fld>
            <a:endParaRPr lang="en-US" dirty="0"/>
          </a:p>
        </p:txBody>
      </p:sp>
    </p:spTree>
    <p:extLst>
      <p:ext uri="{BB962C8B-B14F-4D97-AF65-F5344CB8AC3E}">
        <p14:creationId xmlns:p14="http://schemas.microsoft.com/office/powerpoint/2010/main" val="162315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hildtrends.org/?indicators=childrens-exposure-to-viole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victimsofcrime.org/our-programs/other-projects/youth-initiative/interventions-for-black-children's-exposure-to-violence/black-children-exposed-to-violenc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nctsn.org/trauma-types/refugee-trauma/learn-about-refugee-core-stressors" TargetMode="External"/><Relationship Id="rId4" Type="http://schemas.openxmlformats.org/officeDocument/2006/relationships/hyperlink" Target="http://www.theannainstitute.org/American%20Indians%20and%20Alaska%20Natives/Trauma%20Exposure%20in%20AIAN%20Children.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hebrain.mcgill.ca/avance.ph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hebrain.mcgill.ca/avance.ph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tsnet.org/sites/default/files/assets/pdfs/age_related_reactions_to_a_traumatic_event.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ctsnet.org/sites/default/files/assets/pdfs/age_related_reactions_to_a_traumatic_even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ctsnet.org/sites/default/files/assets/pdfs/age_related_reactions_to_a_traumatic_event.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ptsd.va.gov/professional/treatment/children/ptsd_in_children_and_adolescents_overview_for_professionals.asp"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developingchild.harvard.edu/"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ptsd.va.gov/professional/treatment/children/ptsd_in_children_and_adolescents_overview_for_professionals.asp"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developingchild.harvard.edu/"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ptsd.va.gov/professional/treatment/children/ptsd_in_children_and_adolescents_overview_for_professionals.asp"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ptsd.va.gov/professional/PTSD-overview/dsm5_criteria_ptsd.asp"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urbanchildinstitute.org/why-0-3/baby-and-brain"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www.developingchild.harvard.edu/" TargetMode="External"/><Relationship Id="rId4" Type="http://schemas.openxmlformats.org/officeDocument/2006/relationships/hyperlink" Target="https://www.nimh.nih.gov/health/publications/the-teen-brain-still-under-construction/index.shtml"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urbanchildinstitute.org/why-0-3/baby-and-brain"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www.developingchild.harvard.edu/" TargetMode="External"/><Relationship Id="rId4" Type="http://schemas.openxmlformats.org/officeDocument/2006/relationships/hyperlink" Target="https://www.nimh.nih.gov/health/publications/the-teen-brain-still-under-construction/index.shtml"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nctsn.org/trauma-types/complex-trauma/effects-of-complex-trauma"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tsnet.org/sites/default/files/assets/pdfs/understanding_child_traumatic_stress_brochure_"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tsn.org/trauma-typ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tsn.org/trauma-typ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tsn.org/resources/topics/culture-and-traum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solidFill>
                  <a:srgbClr val="FFFF00"/>
                </a:solidFill>
              </a:rPr>
              <a:t>Overview for Presenters</a:t>
            </a:r>
          </a:p>
          <a:p>
            <a:endParaRPr lang="en-US" b="0" i="0" baseline="0" dirty="0">
              <a:solidFill>
                <a:srgbClr val="FFFF00"/>
              </a:solidFill>
            </a:endParaRPr>
          </a:p>
          <a:p>
            <a:r>
              <a:rPr lang="en-US" i="0" dirty="0">
                <a:solidFill>
                  <a:srgbClr val="FFFF00"/>
                </a:solidFill>
              </a:rPr>
              <a:t>This slide</a:t>
            </a:r>
            <a:r>
              <a:rPr lang="en-US" i="0" baseline="0" dirty="0">
                <a:solidFill>
                  <a:srgbClr val="FFFF00"/>
                </a:solidFill>
              </a:rPr>
              <a:t> presentation </a:t>
            </a:r>
            <a:r>
              <a:rPr lang="en-US" sz="1200" kern="1200" baseline="0" dirty="0">
                <a:solidFill>
                  <a:srgbClr val="FFFF00"/>
                </a:solidFill>
                <a:effectLst/>
                <a:latin typeface="+mn-lt"/>
                <a:ea typeface="+mn-ea"/>
                <a:cs typeface="+mn-cs"/>
              </a:rPr>
              <a:t>includes all of the material covered in the </a:t>
            </a:r>
            <a:r>
              <a:rPr lang="en-US" sz="1200" i="1" u="none" kern="1200" baseline="0" dirty="0">
                <a:solidFill>
                  <a:srgbClr val="FFFF00"/>
                </a:solidFill>
                <a:effectLst/>
                <a:latin typeface="+mn-lt"/>
                <a:ea typeface="+mn-ea"/>
                <a:cs typeface="+mn-cs"/>
              </a:rPr>
              <a:t>Understanding Trauma and Its Impact </a:t>
            </a:r>
            <a:r>
              <a:rPr lang="en-US" sz="1200" kern="1200" baseline="0" dirty="0">
                <a:solidFill>
                  <a:srgbClr val="FFFF00"/>
                </a:solidFill>
                <a:effectLst/>
                <a:latin typeface="+mn-lt"/>
                <a:ea typeface="+mn-ea"/>
                <a:cs typeface="+mn-cs"/>
              </a:rPr>
              <a:t>e-resource in a format that can be used for in-person training. School leaders and trauma-sensitive work group members who want to conduct follow-up trainings with their staff can use this slide deck to review and reinforce e-resource concepts</a:t>
            </a:r>
            <a:r>
              <a:rPr lang="en-US" i="0" baseline="0" dirty="0">
                <a:solidFill>
                  <a:srgbClr val="FFFF00"/>
                </a:solidFill>
              </a:rPr>
              <a:t>. In-person trainings may be done immediately after staff view the e-resource to help gauge how staff are taking in the information or over time as a refresher for all staff or an introduction for new hires. Accompanying this slide deck is an activity packet with activities and discussion questions that correspond to each part of the presentation. Activities are designed to be done in conjunction with the training as presenters move through the material. </a:t>
            </a:r>
          </a:p>
          <a:p>
            <a:endParaRPr lang="en-US" i="0" baseline="0" dirty="0">
              <a:solidFill>
                <a:srgbClr val="FFFF00"/>
              </a:solidFill>
            </a:endParaRPr>
          </a:p>
          <a:p>
            <a:r>
              <a:rPr lang="en-US" i="0" baseline="0" dirty="0">
                <a:solidFill>
                  <a:srgbClr val="FFFF00"/>
                </a:solidFill>
              </a:rPr>
              <a:t>This presentation may be delivered in its entirety or broken into multiple sessions to accommodate for schedules, timeframes, and staff needs. The notes section for each slide includes text from the e-resource that can be used as a script, notes or directions for presenters in bold type, and relevant citations. The text provided for each slide serves as a guide to ensure that presenters understand and address key concepts. Presenters may develop their own script for presenting the material in a way that feels most comfortable and natural. Presenters are also encouraged to provide their own examples, activities and discussion questions based on the experiences and needs of their particular schools and districts. </a:t>
            </a:r>
          </a:p>
          <a:p>
            <a:endParaRPr lang="en-US" i="0" baseline="0" dirty="0"/>
          </a:p>
          <a:p>
            <a:endParaRPr lang="en-US" i="0" baseline="0" dirty="0"/>
          </a:p>
          <a:p>
            <a:endParaRPr lang="en-US" i="0" baseline="0"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a:t>
            </a:fld>
            <a:endParaRPr lang="en-US" dirty="0"/>
          </a:p>
        </p:txBody>
      </p:sp>
    </p:spTree>
    <p:extLst>
      <p:ext uri="{BB962C8B-B14F-4D97-AF65-F5344CB8AC3E}">
        <p14:creationId xmlns:p14="http://schemas.microsoft.com/office/powerpoint/2010/main" val="48488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concept of racial trauma pause to ask participants about their students’ experiences with this type of trauma. </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Racial trauma or race-based traumatic stress</a:t>
            </a:r>
            <a:r>
              <a:rPr lang="en-US" sz="1200" b="0" kern="1200" baseline="0" dirty="0">
                <a:solidFill>
                  <a:schemeClr val="tx1"/>
                </a:solidFill>
                <a:effectLst/>
                <a:latin typeface="+mn-lt"/>
                <a:ea typeface="+mn-ea"/>
                <a:cs typeface="+mn-cs"/>
              </a:rPr>
              <a:t> refers to p</a:t>
            </a:r>
            <a:r>
              <a:rPr lang="en-US" sz="1200" kern="1200" dirty="0">
                <a:solidFill>
                  <a:schemeClr val="tx1"/>
                </a:solidFill>
                <a:effectLst/>
                <a:latin typeface="+mn-lt"/>
                <a:ea typeface="+mn-ea"/>
                <a:cs typeface="+mn-cs"/>
              </a:rPr>
              <a:t>otentially traumatic experiences resulting from the following: </a:t>
            </a:r>
          </a:p>
          <a:p>
            <a:pPr lvl="0"/>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Direct experiences of racial harassment, including threats of harm or injury and being humiliated; </a:t>
            </a:r>
          </a:p>
          <a:p>
            <a:pPr marL="171450" lvl="0" indent="-171450">
              <a:buFont typeface="Arial" charset="0"/>
              <a:buChar char="•"/>
            </a:pPr>
            <a:r>
              <a:rPr lang="en-US" sz="1200" kern="1200" dirty="0">
                <a:solidFill>
                  <a:schemeClr val="tx1"/>
                </a:solidFill>
                <a:effectLst/>
                <a:latin typeface="+mn-lt"/>
                <a:ea typeface="+mn-ea"/>
                <a:cs typeface="+mn-cs"/>
              </a:rPr>
              <a:t>Witnessing racial violence towards others, such as hate crimes or violence by law enforcement; and</a:t>
            </a:r>
          </a:p>
          <a:p>
            <a:pPr marL="171450" lvl="0" indent="-171450">
              <a:buFont typeface="Arial" charset="0"/>
              <a:buChar char="•"/>
            </a:pPr>
            <a:r>
              <a:rPr lang="en-US" sz="1200" kern="1200" dirty="0">
                <a:solidFill>
                  <a:schemeClr val="tx1"/>
                </a:solidFill>
                <a:effectLst/>
                <a:latin typeface="+mn-lt"/>
                <a:ea typeface="+mn-ea"/>
                <a:cs typeface="+mn-cs"/>
              </a:rPr>
              <a:t>Experiencing discrimination and institutional racism. This includes “racial microaggressions”—brief, everyday verbal or behavioral exchanges that intentionally or unintentionally communicate hostile, derogatory, or negative racial messages or insults. Examples include racial slurs; being followed in a store; communications that convey rudeness and demean a person’s racial identity; and exchanges that negate or deny the thoughts, feelings, or experiential reality of a person of color.</a:t>
            </a:r>
          </a:p>
          <a:p>
            <a:pPr marL="0" lvl="0" indent="0">
              <a:buFont typeface="Arial" charse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Leary, J. D. (2005). </a:t>
            </a:r>
            <a:r>
              <a:rPr lang="en-US" sz="1200" i="1" kern="1200" dirty="0">
                <a:solidFill>
                  <a:schemeClr val="tx1"/>
                </a:solidFill>
                <a:effectLst/>
                <a:latin typeface="+mn-lt"/>
                <a:ea typeface="+mn-ea"/>
                <a:cs typeface="+mn-cs"/>
              </a:rPr>
              <a:t>Post traumatic slave syndrome: America’s legacy of enduring injury and healing</a:t>
            </a:r>
            <a:r>
              <a:rPr lang="en-US" sz="1200" kern="1200" dirty="0">
                <a:solidFill>
                  <a:schemeClr val="tx1"/>
                </a:solidFill>
                <a:effectLst/>
                <a:latin typeface="+mn-lt"/>
                <a:ea typeface="+mn-ea"/>
                <a:cs typeface="+mn-cs"/>
              </a:rPr>
              <a:t>. Milwaukie, OR: Uptone Press.</a:t>
            </a:r>
          </a:p>
          <a:p>
            <a:pPr marL="171450" lvl="0" indent="-171450">
              <a:buFont typeface="Arial" charset="0"/>
              <a:buChar char="•"/>
            </a:pPr>
            <a:r>
              <a:rPr lang="en-US" sz="1200" kern="1200" dirty="0">
                <a:solidFill>
                  <a:schemeClr val="tx1"/>
                </a:solidFill>
                <a:effectLst/>
                <a:latin typeface="+mn-lt"/>
                <a:ea typeface="+mn-ea"/>
                <a:cs typeface="+mn-cs"/>
              </a:rPr>
              <a:t>Carter, R. T. (2007). Racism and psychological and emotional injury: Recognizing and assessing race-based traumatic stress. </a:t>
            </a:r>
            <a:r>
              <a:rPr lang="en-US" sz="1200" i="1" kern="1200" dirty="0">
                <a:solidFill>
                  <a:schemeClr val="tx1"/>
                </a:solidFill>
                <a:effectLst/>
                <a:latin typeface="+mn-lt"/>
                <a:ea typeface="+mn-ea"/>
                <a:cs typeface="+mn-cs"/>
              </a:rPr>
              <a:t>Counseling Psychologist, 35</a:t>
            </a:r>
            <a:r>
              <a:rPr lang="en-US" sz="1200" kern="1200" dirty="0">
                <a:solidFill>
                  <a:schemeClr val="tx1"/>
                </a:solidFill>
                <a:effectLst/>
                <a:latin typeface="+mn-lt"/>
                <a:ea typeface="+mn-ea"/>
                <a:cs typeface="+mn-cs"/>
              </a:rPr>
              <a:t>(1), 13–105. </a:t>
            </a:r>
          </a:p>
          <a:p>
            <a:pPr marL="171450" lvl="0" indent="-171450">
              <a:buFont typeface="Arial" charset="0"/>
              <a:buChar char="•"/>
            </a:pPr>
            <a:r>
              <a:rPr lang="en-US" sz="1200" kern="1200" dirty="0">
                <a:solidFill>
                  <a:schemeClr val="tx1"/>
                </a:solidFill>
                <a:effectLst/>
                <a:latin typeface="+mn-lt"/>
                <a:ea typeface="+mn-ea"/>
                <a:cs typeface="+mn-cs"/>
              </a:rPr>
              <a:t>Bryant-Davis, T., &amp; Ocampo, C. (2005). Racist incident-based trauma. </a:t>
            </a:r>
            <a:r>
              <a:rPr lang="en-US" sz="1200" i="1" kern="1200" dirty="0">
                <a:solidFill>
                  <a:schemeClr val="tx1"/>
                </a:solidFill>
                <a:effectLst/>
                <a:latin typeface="+mn-lt"/>
                <a:ea typeface="+mn-ea"/>
                <a:cs typeface="+mn-cs"/>
              </a:rPr>
              <a:t>Counseling Psychologist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479–500.</a:t>
            </a:r>
          </a:p>
          <a:p>
            <a:pPr marL="171450" lvl="0" indent="-171450">
              <a:buFont typeface="Arial" charset="0"/>
              <a:buChar char="•"/>
            </a:pPr>
            <a:r>
              <a:rPr lang="en-US" sz="1200" kern="1200" dirty="0">
                <a:solidFill>
                  <a:schemeClr val="tx1"/>
                </a:solidFill>
                <a:effectLst/>
                <a:latin typeface="+mn-lt"/>
                <a:ea typeface="+mn-ea"/>
                <a:cs typeface="+mn-cs"/>
              </a:rPr>
              <a:t>Sue, D. W., Capodilupo, C. M., Torino, G. C., Bucceri, J. M., Holder, A. M. B., Nadal K. L., &amp; Esquilin, M. (2007). Racial microaggressions in everyday life. </a:t>
            </a:r>
            <a:r>
              <a:rPr lang="en-US" sz="1200" i="1" kern="1200" dirty="0">
                <a:solidFill>
                  <a:schemeClr val="tx1"/>
                </a:solidFill>
                <a:effectLst/>
                <a:latin typeface="+mn-lt"/>
                <a:ea typeface="+mn-ea"/>
                <a:cs typeface="+mn-cs"/>
              </a:rPr>
              <a:t>American Psychologist, 62</a:t>
            </a:r>
            <a:r>
              <a:rPr lang="en-US" sz="1200" kern="12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271–286.</a:t>
            </a:r>
          </a:p>
        </p:txBody>
      </p:sp>
      <p:sp>
        <p:nvSpPr>
          <p:cNvPr id="4" name="Slide Number Placeholder 3"/>
          <p:cNvSpPr>
            <a:spLocks noGrp="1"/>
          </p:cNvSpPr>
          <p:nvPr>
            <p:ph type="sldNum" sz="quarter" idx="10"/>
          </p:nvPr>
        </p:nvSpPr>
        <p:spPr/>
        <p:txBody>
          <a:bodyPr/>
          <a:lstStyle/>
          <a:p>
            <a:fld id="{A85BAD19-815B-4CA8-8E3D-9608C8F3F9BA}" type="slidenum">
              <a:rPr lang="en-US" smtClean="0"/>
              <a:pPr/>
              <a:t>11</a:t>
            </a:fld>
            <a:endParaRPr lang="en-US" dirty="0"/>
          </a:p>
        </p:txBody>
      </p:sp>
    </p:spTree>
    <p:extLst>
      <p:ext uri="{BB962C8B-B14F-4D97-AF65-F5344CB8AC3E}">
        <p14:creationId xmlns:p14="http://schemas.microsoft.com/office/powerpoint/2010/main" val="83067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Rates of childhood trauma in the United States are alarmingly high. Exposure to potentially traumatic forms of violence, such as abuse, assault, or family or community violence, are particularly common. </a:t>
            </a:r>
            <a:r>
              <a:rPr lang="en-US" b="0" dirty="0"/>
              <a:t>Let’s walk through this graphic</a:t>
            </a:r>
            <a:r>
              <a:rPr lang="en-US" b="0" baseline="0" dirty="0"/>
              <a:t> on rates of childhood exposure to potentially traumatic experiences of violence.</a:t>
            </a:r>
            <a:endParaRPr lang="en-US" b="0" dirty="0"/>
          </a:p>
          <a:p>
            <a:pPr marL="0" indent="0">
              <a:buNone/>
            </a:pPr>
            <a:endParaRPr lang="en-US" b="1" dirty="0"/>
          </a:p>
          <a:p>
            <a:pPr marL="0" indent="0">
              <a:buNone/>
            </a:pPr>
            <a:r>
              <a:rPr lang="en-US" b="0" dirty="0"/>
              <a:t>Currently in the United States, the following statistics are true: </a:t>
            </a:r>
          </a:p>
          <a:p>
            <a:pPr marL="0" indent="0">
              <a:buNone/>
            </a:pPr>
            <a:endParaRPr lang="en-US" b="0" dirty="0"/>
          </a:p>
          <a:p>
            <a:pPr marL="171450" indent="-171450">
              <a:buFont typeface="Arial" charset="0"/>
              <a:buChar char="•"/>
            </a:pPr>
            <a:r>
              <a:rPr lang="en-US" sz="1200" dirty="0"/>
              <a:t>2 out of 3 children in the United States were exposed to violence in the past year.</a:t>
            </a:r>
          </a:p>
          <a:p>
            <a:pPr marL="171450" indent="-171450">
              <a:buFont typeface="Arial" charset="0"/>
              <a:buChar char="•"/>
            </a:pPr>
            <a:r>
              <a:rPr lang="en-US" sz="1200" dirty="0"/>
              <a:t>50% report more than one form of victimization.</a:t>
            </a:r>
          </a:p>
          <a:p>
            <a:pPr marL="171450" indent="-171450">
              <a:buFont typeface="Arial" charset="0"/>
              <a:buChar char="•"/>
            </a:pPr>
            <a:r>
              <a:rPr lang="en-US" sz="1200" dirty="0"/>
              <a:t>1 in 6 report 6 or more exposures to violence.</a:t>
            </a:r>
          </a:p>
          <a:p>
            <a:pPr marL="171450" indent="-171450">
              <a:buFont typeface="Arial" charset="0"/>
              <a:buChar char="•"/>
            </a:pPr>
            <a:r>
              <a:rPr lang="en-US" sz="1200" dirty="0"/>
              <a:t>Lifetime</a:t>
            </a:r>
            <a:r>
              <a:rPr lang="en-US" sz="1200" baseline="0" dirty="0"/>
              <a:t> rates of physical assault are at 56% for boys and 47% for girls.</a:t>
            </a:r>
          </a:p>
          <a:p>
            <a:pPr marL="171450" indent="-171450">
              <a:buFont typeface="Arial" charset="0"/>
              <a:buChar char="•"/>
            </a:pPr>
            <a:r>
              <a:rPr lang="en-US" sz="1200" baseline="0" dirty="0"/>
              <a:t>Lifetime rates of witnessing violence are at 39% for boys and 38%.</a:t>
            </a:r>
          </a:p>
          <a:p>
            <a:pPr marL="171450" indent="-171450">
              <a:buFont typeface="Arial" charset="0"/>
              <a:buChar char="•"/>
            </a:pPr>
            <a:r>
              <a:rPr lang="en-US" sz="1200" baseline="0" dirty="0"/>
              <a:t>Lifetime rates of maltreatment are at 25% for boys and girls.</a:t>
            </a:r>
            <a:endParaRPr lang="en-US" sz="1200" dirty="0"/>
          </a:p>
          <a:p>
            <a:endParaRPr lang="en-US" sz="1200" dirty="0"/>
          </a:p>
          <a:p>
            <a:pPr marL="0" indent="0">
              <a:buNone/>
            </a:pPr>
            <a:r>
              <a:rPr lang="en-US" b="0" dirty="0"/>
              <a:t>According to the Adverse Childhood</a:t>
            </a:r>
            <a:r>
              <a:rPr lang="en-US" b="0" baseline="0" dirty="0"/>
              <a:t> Experiences or ACE study, a</a:t>
            </a:r>
            <a:r>
              <a:rPr lang="en-US" b="0" dirty="0"/>
              <a:t>dults</a:t>
            </a:r>
            <a:r>
              <a:rPr lang="en-US" b="0" baseline="0" dirty="0"/>
              <a:t> also report high rates of childhood adversity. For example:</a:t>
            </a:r>
          </a:p>
          <a:p>
            <a:pPr marL="0" indent="0">
              <a:buNone/>
            </a:pPr>
            <a:endParaRPr lang="en-US" b="0" dirty="0"/>
          </a:p>
          <a:p>
            <a:pPr marL="171450" indent="-171450">
              <a:buFont typeface="Arial" charset="0"/>
              <a:buChar char="•"/>
            </a:pPr>
            <a:r>
              <a:rPr lang="en-US" sz="1200" dirty="0"/>
              <a:t>1 in 5 adults report 3 or more adverse experiences as children.</a:t>
            </a:r>
          </a:p>
          <a:p>
            <a:pPr marL="171450" indent="-171450">
              <a:buFont typeface="Arial" charset="0"/>
              <a:buChar char="•"/>
            </a:pPr>
            <a:r>
              <a:rPr lang="en-US" sz="1200" dirty="0"/>
              <a:t>Adverse</a:t>
            </a:r>
            <a:r>
              <a:rPr lang="en-US" sz="1200" baseline="0" dirty="0"/>
              <a:t> childhood experiences adults were asked about included: physical abuse, emotional abuse, and sexual abuse; emotional and physical neglect; household substance abuse; household mental illness; a mother treated violently; parent separation or divorce; and incarceration of a household member.</a:t>
            </a:r>
          </a:p>
          <a:p>
            <a:pPr marL="171450" indent="-171450">
              <a:buFont typeface="Arial" charset="0"/>
              <a:buChar char="•"/>
            </a:pPr>
            <a:r>
              <a:rPr lang="en-US" sz="1200" baseline="0" dirty="0"/>
              <a:t>The ACE Study found that as rates of adverse childhood experiences go up, so does the risk of challenges such as high-risk behavior, illness, and even early death.</a:t>
            </a:r>
          </a:p>
          <a:p>
            <a:pPr marL="171450" indent="-171450">
              <a:buFont typeface="Arial" charset="0"/>
              <a:buChar char="•"/>
            </a:pPr>
            <a:endParaRPr lang="en-US" sz="1200" baseline="0" dirty="0"/>
          </a:p>
          <a:p>
            <a:pPr marL="0" indent="0">
              <a:buFont typeface="Arial" charset="0"/>
              <a:buNone/>
            </a:pPr>
            <a:r>
              <a:rPr lang="en-US" sz="1200" b="1" baseline="0" dirty="0"/>
              <a:t>Encourage participants to consider their context and relevant school, district, and community-level data to learn more about the prevalence of trauma and specific types of trauma common in their community. The presenter may consider adding slides related to prevalence and types of trauma that are common in your school community.</a:t>
            </a:r>
            <a:endParaRPr lang="en-US" sz="1200" b="1" dirty="0"/>
          </a:p>
          <a:p>
            <a:endParaRPr lang="en-US" sz="1200" dirty="0"/>
          </a:p>
          <a:p>
            <a:r>
              <a:rPr lang="en-US" sz="1200" dirty="0"/>
              <a:t>Citations:</a:t>
            </a:r>
          </a:p>
          <a:p>
            <a:pPr marL="171450" lvl="0" indent="-171450">
              <a:buFont typeface="Arial" charset="0"/>
              <a:buChar char="•"/>
            </a:pPr>
            <a:r>
              <a:rPr lang="en-US" sz="1200" kern="1200" dirty="0" err="1">
                <a:solidFill>
                  <a:schemeClr val="tx1"/>
                </a:solidFill>
                <a:effectLst/>
                <a:latin typeface="+mn-lt"/>
                <a:ea typeface="+mn-ea"/>
                <a:cs typeface="+mn-cs"/>
              </a:rPr>
              <a:t>Finkelhor</a:t>
            </a:r>
            <a:r>
              <a:rPr lang="en-US" sz="1200" kern="1200" dirty="0">
                <a:solidFill>
                  <a:schemeClr val="tx1"/>
                </a:solidFill>
                <a:effectLst/>
                <a:latin typeface="+mn-lt"/>
                <a:ea typeface="+mn-ea"/>
                <a:cs typeface="+mn-cs"/>
              </a:rPr>
              <a:t>, D., Turner, H. A., Shattuck, A., &amp; Hamby, S. L. (2015). Prevalence of childhood exposure to violence, crime, and abuse: Results from the National Survey of Children’s Exposure to Violence. </a:t>
            </a:r>
            <a:r>
              <a:rPr lang="en-US" sz="1200" i="1" kern="1200" dirty="0">
                <a:solidFill>
                  <a:schemeClr val="tx1"/>
                </a:solidFill>
                <a:effectLst/>
                <a:latin typeface="+mn-lt"/>
                <a:ea typeface="+mn-ea"/>
                <a:cs typeface="+mn-cs"/>
              </a:rPr>
              <a:t>JAMA Pediatrics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169</a:t>
            </a:r>
            <a:r>
              <a:rPr lang="en-US" sz="1200" kern="1200" dirty="0">
                <a:solidFill>
                  <a:schemeClr val="tx1"/>
                </a:solidFill>
                <a:effectLst/>
                <a:latin typeface="+mn-lt"/>
                <a:ea typeface="+mn-ea"/>
                <a:cs typeface="+mn-cs"/>
              </a:rPr>
              <a:t>(8), 746–754. As used here, violence includes assaults, sexual victimization, child maltreatment by an adult, and witnessed and indirect victimization. </a:t>
            </a:r>
          </a:p>
          <a:p>
            <a:pPr marL="171450" lvl="0" indent="-171450">
              <a:buFont typeface="Arial" charset="0"/>
              <a:buChar char="•"/>
            </a:pPr>
            <a:r>
              <a:rPr lang="en-US" sz="1200" kern="1200" dirty="0">
                <a:solidFill>
                  <a:schemeClr val="tx1"/>
                </a:solidFill>
                <a:effectLst/>
                <a:latin typeface="+mn-lt"/>
                <a:ea typeface="+mn-ea"/>
                <a:cs typeface="+mn-cs"/>
              </a:rPr>
              <a:t>Child Trends. (2016). </a:t>
            </a:r>
            <a:r>
              <a:rPr lang="en-US" sz="1200" i="1" kern="1200" dirty="0">
                <a:solidFill>
                  <a:schemeClr val="tx1"/>
                </a:solidFill>
                <a:effectLst/>
                <a:latin typeface="+mn-lt"/>
                <a:ea typeface="+mn-ea"/>
                <a:cs typeface="+mn-cs"/>
              </a:rPr>
              <a:t>Children’s exposure to violence</a:t>
            </a:r>
            <a:r>
              <a:rPr lang="en-US" sz="1200" kern="1200" dirty="0">
                <a:solidFill>
                  <a:schemeClr val="tx1"/>
                </a:solidFill>
                <a:effectLst/>
                <a:latin typeface="+mn-lt"/>
                <a:ea typeface="+mn-ea"/>
                <a:cs typeface="+mn-cs"/>
              </a:rPr>
              <a:t>. Retrieved from </a:t>
            </a:r>
            <a:r>
              <a:rPr lang="en-US" sz="1200" kern="1200" dirty="0">
                <a:solidFill>
                  <a:schemeClr val="tx1"/>
                </a:solidFill>
                <a:effectLst/>
                <a:latin typeface="+mn-lt"/>
                <a:ea typeface="+mn-ea"/>
                <a:cs typeface="+mn-cs"/>
                <a:hlinkClick r:id="rId3"/>
              </a:rPr>
              <a:t>http://www.childtrends.org/?indicators=childrens-exposure-to-violence</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err="1">
                <a:solidFill>
                  <a:schemeClr val="tx1"/>
                </a:solidFill>
                <a:effectLst/>
                <a:latin typeface="+mn-lt"/>
                <a:ea typeface="+mn-ea"/>
                <a:cs typeface="+mn-cs"/>
              </a:rPr>
              <a:t>Felitti</a:t>
            </a:r>
            <a:r>
              <a:rPr lang="en-US" sz="1200" kern="1200" dirty="0">
                <a:solidFill>
                  <a:schemeClr val="tx1"/>
                </a:solidFill>
                <a:effectLst/>
                <a:latin typeface="+mn-lt"/>
                <a:ea typeface="+mn-ea"/>
                <a:cs typeface="+mn-cs"/>
              </a:rPr>
              <a:t>, V. J., </a:t>
            </a:r>
            <a:r>
              <a:rPr lang="en-US" sz="1200" kern="1200" dirty="0" err="1">
                <a:solidFill>
                  <a:schemeClr val="tx1"/>
                </a:solidFill>
                <a:effectLst/>
                <a:latin typeface="+mn-lt"/>
                <a:ea typeface="+mn-ea"/>
                <a:cs typeface="+mn-cs"/>
              </a:rPr>
              <a:t>Anda</a:t>
            </a:r>
            <a:r>
              <a:rPr lang="en-US" sz="1200" kern="1200" dirty="0">
                <a:solidFill>
                  <a:schemeClr val="tx1"/>
                </a:solidFill>
                <a:effectLst/>
                <a:latin typeface="+mn-lt"/>
                <a:ea typeface="+mn-ea"/>
                <a:cs typeface="+mn-cs"/>
              </a:rPr>
              <a:t>, R. F., </a:t>
            </a:r>
            <a:r>
              <a:rPr lang="en-US" sz="1200" kern="1200" dirty="0" err="1">
                <a:solidFill>
                  <a:schemeClr val="tx1"/>
                </a:solidFill>
                <a:effectLst/>
                <a:latin typeface="+mn-lt"/>
                <a:ea typeface="+mn-ea"/>
                <a:cs typeface="+mn-cs"/>
              </a:rPr>
              <a:t>Nordenberg</a:t>
            </a:r>
            <a:r>
              <a:rPr lang="en-US" sz="1200" kern="1200" dirty="0">
                <a:solidFill>
                  <a:schemeClr val="tx1"/>
                </a:solidFill>
                <a:effectLst/>
                <a:latin typeface="+mn-lt"/>
                <a:ea typeface="+mn-ea"/>
                <a:cs typeface="+mn-cs"/>
              </a:rPr>
              <a:t>, D., Williamson, D. F., Spitz, A. M., Edwards, V., . . . Marks, J. S. (1998). The relationship of adult health status to childhood abuse and household dysfunction. </a:t>
            </a:r>
            <a:r>
              <a:rPr lang="en-US" sz="1200" i="1" kern="1200" dirty="0">
                <a:solidFill>
                  <a:schemeClr val="tx1"/>
                </a:solidFill>
                <a:effectLst/>
                <a:latin typeface="+mn-lt"/>
                <a:ea typeface="+mn-ea"/>
                <a:cs typeface="+mn-cs"/>
              </a:rPr>
              <a:t>American Journal of Preventive Medicine, 14</a:t>
            </a:r>
            <a:r>
              <a:rPr lang="en-US" sz="1200" kern="1200" dirty="0">
                <a:solidFill>
                  <a:schemeClr val="tx1"/>
                </a:solidFill>
                <a:effectLst/>
                <a:latin typeface="+mn-lt"/>
                <a:ea typeface="+mn-ea"/>
                <a:cs typeface="+mn-cs"/>
              </a:rPr>
              <a:t>(4), 245–258. </a:t>
            </a:r>
          </a:p>
          <a:p>
            <a:endParaRPr lang="en-US" sz="1200"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12</a:t>
            </a:fld>
            <a:endParaRPr lang="en-US" dirty="0"/>
          </a:p>
        </p:txBody>
      </p:sp>
    </p:spTree>
    <p:extLst>
      <p:ext uri="{BB962C8B-B14F-4D97-AF65-F5344CB8AC3E}">
        <p14:creationId xmlns:p14="http://schemas.microsoft.com/office/powerpoint/2010/main" val="152574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Risk of trauma exposure is higher among certain groups of students based on their particular experiences, both historically and at present:</a:t>
            </a:r>
          </a:p>
          <a:p>
            <a:pPr lvl="0"/>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Youth of color ages 12 to 19 are victims of violent crime more often than their white peers.</a:t>
            </a:r>
          </a:p>
          <a:p>
            <a:pPr marL="171450" lvl="0" indent="-171450">
              <a:buFont typeface="Arial" charset="0"/>
              <a:buChar char="•"/>
            </a:pPr>
            <a:r>
              <a:rPr lang="en-US" sz="1200" kern="1200" dirty="0">
                <a:solidFill>
                  <a:schemeClr val="tx1"/>
                </a:solidFill>
                <a:effectLst/>
                <a:latin typeface="+mn-lt"/>
                <a:ea typeface="+mn-ea"/>
                <a:cs typeface="+mn-cs"/>
              </a:rPr>
              <a:t>Youth of color are</a:t>
            </a:r>
          </a:p>
          <a:p>
            <a:r>
              <a:rPr lang="en-US" sz="1200" kern="1200" dirty="0">
                <a:solidFill>
                  <a:schemeClr val="tx1"/>
                </a:solidFill>
                <a:effectLst/>
                <a:latin typeface="+mn-lt"/>
                <a:ea typeface="+mn-ea"/>
                <a:cs typeface="+mn-cs"/>
              </a:rPr>
              <a:t>	-Three times more likely to be victims of a robbery </a:t>
            </a:r>
          </a:p>
          <a:p>
            <a:r>
              <a:rPr lang="en-US" sz="1200" kern="1200" dirty="0">
                <a:solidFill>
                  <a:schemeClr val="tx1"/>
                </a:solidFill>
                <a:effectLst/>
                <a:latin typeface="+mn-lt"/>
                <a:ea typeface="+mn-ea"/>
                <a:cs typeface="+mn-cs"/>
              </a:rPr>
              <a:t>	-Five times more likely to be victims of a homicide (Homicide is the leading cause of death among youth of color ages 15 to 24.)</a:t>
            </a:r>
          </a:p>
          <a:p>
            <a:pPr marL="171450" lvl="0" indent="-171450">
              <a:buFont typeface="Arial" charset="0"/>
              <a:buChar char="•"/>
            </a:pPr>
            <a:r>
              <a:rPr lang="en-US" sz="1200" kern="1200" dirty="0">
                <a:solidFill>
                  <a:schemeClr val="tx1"/>
                </a:solidFill>
                <a:effectLst/>
                <a:latin typeface="+mn-lt"/>
                <a:ea typeface="+mn-ea"/>
                <a:cs typeface="+mn-cs"/>
              </a:rPr>
              <a:t>African American youth living in urban, low-income communities are more at risk of exposure to violence than any other population in the United States.</a:t>
            </a:r>
          </a:p>
          <a:p>
            <a:pPr marL="171450" lvl="0" indent="-171450">
              <a:buFont typeface="Arial" charset="0"/>
              <a:buChar char="•"/>
            </a:pPr>
            <a:r>
              <a:rPr lang="en-US" sz="1200" kern="1200" dirty="0">
                <a:solidFill>
                  <a:schemeClr val="tx1"/>
                </a:solidFill>
                <a:effectLst/>
                <a:latin typeface="+mn-lt"/>
                <a:ea typeface="+mn-ea"/>
                <a:cs typeface="+mn-cs"/>
              </a:rPr>
              <a:t>American Indian/Alaska Native (AI/AN) children and youth are 2.5 times more likely to experience trauma than their peers. </a:t>
            </a:r>
          </a:p>
          <a:p>
            <a:pPr marL="171450" lvl="0" indent="-171450">
              <a:buFont typeface="Arial" charset="0"/>
              <a:buChar char="•"/>
            </a:pPr>
            <a:r>
              <a:rPr lang="en-US" sz="1200" kern="1200" dirty="0">
                <a:solidFill>
                  <a:schemeClr val="tx1"/>
                </a:solidFill>
                <a:effectLst/>
                <a:latin typeface="+mn-lt"/>
                <a:ea typeface="+mn-ea"/>
                <a:cs typeface="+mn-cs"/>
              </a:rPr>
              <a:t>Other groups at increased risk of exposure to trauma include children and youth who have disabilities, are refugees, experience homelessness, live in poverty, or are lesbian, gay, bisexual, transgender, and questioning (LGBTQ).</a:t>
            </a:r>
          </a:p>
          <a:p>
            <a:endParaRPr lang="en-US" dirty="0"/>
          </a:p>
          <a:p>
            <a:r>
              <a:rPr lang="en-US" dirty="0"/>
              <a:t>Citations:</a:t>
            </a:r>
          </a:p>
          <a:p>
            <a:pPr marL="171450" lvl="0" indent="-171450">
              <a:buFont typeface="Arial" charset="0"/>
              <a:buChar char="•"/>
            </a:pPr>
            <a:r>
              <a:rPr lang="en-US" sz="1200" kern="1200" dirty="0">
                <a:solidFill>
                  <a:schemeClr val="tx1"/>
                </a:solidFill>
                <a:effectLst/>
                <a:latin typeface="+mn-lt"/>
                <a:ea typeface="+mn-ea"/>
                <a:cs typeface="+mn-cs"/>
              </a:rPr>
              <a:t>The National Center for Victims of Crime.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Black children exposed to violence and victimization</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http://victimsofcrime.org/our-programs/other-projects/youth-initiative/interventions-for-black-children%27s-exposure-to-violence/black-children-exposed-to-violence</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Collins, K., Connors, K., Donohue, A., Gardner, S., </a:t>
            </a:r>
            <a:r>
              <a:rPr lang="en-US" sz="1200" kern="1200" dirty="0" err="1">
                <a:solidFill>
                  <a:schemeClr val="tx1"/>
                </a:solidFill>
                <a:effectLst/>
                <a:latin typeface="+mn-lt"/>
                <a:ea typeface="+mn-ea"/>
                <a:cs typeface="+mn-cs"/>
              </a:rPr>
              <a:t>Goldblatt</a:t>
            </a:r>
            <a:r>
              <a:rPr lang="en-US" sz="1200" kern="1200" dirty="0">
                <a:solidFill>
                  <a:schemeClr val="tx1"/>
                </a:solidFill>
                <a:effectLst/>
                <a:latin typeface="+mn-lt"/>
                <a:ea typeface="+mn-ea"/>
                <a:cs typeface="+mn-cs"/>
              </a:rPr>
              <a:t>, E., Hayward, A., … Thompson, E. (2010). </a:t>
            </a:r>
            <a:r>
              <a:rPr lang="en-US" sz="1200" i="1" kern="1200" dirty="0">
                <a:solidFill>
                  <a:schemeClr val="tx1"/>
                </a:solidFill>
                <a:effectLst/>
                <a:latin typeface="+mn-lt"/>
                <a:ea typeface="+mn-ea"/>
                <a:cs typeface="+mn-cs"/>
              </a:rPr>
              <a:t>Understanding the impact of trauma and urban poverty on family systems: Risks, resilience, and interventions. </a:t>
            </a:r>
            <a:r>
              <a:rPr lang="en-US" sz="1200" kern="1200" dirty="0">
                <a:solidFill>
                  <a:schemeClr val="tx1"/>
                </a:solidFill>
                <a:effectLst/>
                <a:latin typeface="+mn-lt"/>
                <a:ea typeface="+mn-ea"/>
                <a:cs typeface="+mn-cs"/>
              </a:rPr>
              <a:t>Baltimore, MD: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Family Informed Trauma Treatment Center. </a:t>
            </a:r>
          </a:p>
          <a:p>
            <a:pPr marL="171450" lvl="0" indent="-171450">
              <a:buFont typeface="Arial" charset="0"/>
              <a:buChar char="•"/>
            </a:pPr>
            <a:r>
              <a:rPr lang="en-US" sz="1200" kern="1200" dirty="0">
                <a:solidFill>
                  <a:schemeClr val="tx1"/>
                </a:solidFill>
                <a:effectLst/>
                <a:latin typeface="+mn-lt"/>
                <a:ea typeface="+mn-ea"/>
                <a:cs typeface="+mn-cs"/>
              </a:rPr>
              <a:t>Thomas, A. J., Carey, D., Prewitt, K., Romero, E., Richards, M., &amp; </a:t>
            </a:r>
            <a:r>
              <a:rPr lang="en-US" sz="1200" kern="1200" dirty="0" err="1">
                <a:solidFill>
                  <a:schemeClr val="tx1"/>
                </a:solidFill>
                <a:effectLst/>
                <a:latin typeface="+mn-lt"/>
                <a:ea typeface="+mn-ea"/>
                <a:cs typeface="+mn-cs"/>
              </a:rPr>
              <a:t>Velsor</a:t>
            </a:r>
            <a:r>
              <a:rPr lang="en-US" sz="1200" kern="1200" dirty="0">
                <a:solidFill>
                  <a:schemeClr val="tx1"/>
                </a:solidFill>
                <a:effectLst/>
                <a:latin typeface="+mn-lt"/>
                <a:ea typeface="+mn-ea"/>
                <a:cs typeface="+mn-cs"/>
              </a:rPr>
              <a:t>-Friedrich, B. (2012). African-American youth and exposure to community violence: Supporting change from the inside. </a:t>
            </a:r>
            <a:r>
              <a:rPr lang="en-US" sz="1200" i="1" kern="1200" dirty="0">
                <a:solidFill>
                  <a:schemeClr val="tx1"/>
                </a:solidFill>
                <a:effectLst/>
                <a:latin typeface="+mn-lt"/>
                <a:ea typeface="+mn-ea"/>
                <a:cs typeface="+mn-cs"/>
              </a:rPr>
              <a:t>Journal for Social Action in Counseling and Psychology, 4</a:t>
            </a:r>
            <a:r>
              <a:rPr lang="en-US" sz="1200" kern="1200" dirty="0">
                <a:solidFill>
                  <a:schemeClr val="tx1"/>
                </a:solidFill>
                <a:effectLst/>
                <a:latin typeface="+mn-lt"/>
                <a:ea typeface="+mn-ea"/>
                <a:cs typeface="+mn-cs"/>
              </a:rPr>
              <a:t>(1), 54–68.</a:t>
            </a:r>
          </a:p>
          <a:p>
            <a:pPr marL="171450" lvl="0" indent="-171450">
              <a:buFont typeface="Arial" charset="0"/>
              <a:buChar char="•"/>
            </a:pPr>
            <a:r>
              <a:rPr lang="en-US" sz="1200" kern="1200" dirty="0" err="1">
                <a:solidFill>
                  <a:schemeClr val="tx1"/>
                </a:solidFill>
                <a:effectLst/>
                <a:latin typeface="+mn-lt"/>
                <a:ea typeface="+mn-ea"/>
                <a:cs typeface="+mn-cs"/>
              </a:rPr>
              <a:t>BigFoot</a:t>
            </a:r>
            <a:r>
              <a:rPr lang="en-US" sz="1200" kern="1200" dirty="0">
                <a:solidFill>
                  <a:schemeClr val="tx1"/>
                </a:solidFill>
                <a:effectLst/>
                <a:latin typeface="+mn-lt"/>
                <a:ea typeface="+mn-ea"/>
                <a:cs typeface="+mn-cs"/>
              </a:rPr>
              <a:t>, D. S., </a:t>
            </a:r>
            <a:r>
              <a:rPr lang="en-US" sz="1200" kern="1200" dirty="0" err="1">
                <a:solidFill>
                  <a:schemeClr val="tx1"/>
                </a:solidFill>
                <a:effectLst/>
                <a:latin typeface="+mn-lt"/>
                <a:ea typeface="+mn-ea"/>
                <a:cs typeface="+mn-cs"/>
              </a:rPr>
              <a:t>Willmon-Haque</a:t>
            </a:r>
            <a:r>
              <a:rPr lang="en-US" sz="1200" kern="1200" dirty="0">
                <a:solidFill>
                  <a:schemeClr val="tx1"/>
                </a:solidFill>
                <a:effectLst/>
                <a:latin typeface="+mn-lt"/>
                <a:ea typeface="+mn-ea"/>
                <a:cs typeface="+mn-cs"/>
              </a:rPr>
              <a:t>, S., &amp; Braden, J. (2008). </a:t>
            </a:r>
            <a:r>
              <a:rPr lang="en-US" sz="1200" i="1" kern="1200" dirty="0">
                <a:solidFill>
                  <a:schemeClr val="tx1"/>
                </a:solidFill>
                <a:effectLst/>
                <a:latin typeface="+mn-lt"/>
                <a:ea typeface="+mn-ea"/>
                <a:cs typeface="+mn-cs"/>
              </a:rPr>
              <a:t>Trauma exposure in American Indian/Alaska Native children</a:t>
            </a:r>
            <a:r>
              <a:rPr lang="en-US" sz="1200" kern="1200" dirty="0">
                <a:solidFill>
                  <a:schemeClr val="tx1"/>
                </a:solidFill>
                <a:effectLst/>
                <a:latin typeface="+mn-lt"/>
                <a:ea typeface="+mn-ea"/>
                <a:cs typeface="+mn-cs"/>
              </a:rPr>
              <a:t>. Oklahoma City, OK: Indian Country Child Trauma Center. Retrieved from </a:t>
            </a:r>
            <a:r>
              <a:rPr lang="en-US" sz="1200" u="sng" kern="1200" dirty="0">
                <a:solidFill>
                  <a:schemeClr val="tx1"/>
                </a:solidFill>
                <a:effectLst/>
                <a:latin typeface="+mn-lt"/>
                <a:ea typeface="+mn-ea"/>
                <a:cs typeface="+mn-cs"/>
                <a:hlinkClick r:id="rId4" invalidUrl="http://www.theannainstitute.org/American Indians and Alaska Natives/Trauma Exposure in AIAN Children.pdf"/>
              </a:rPr>
              <a:t>http://www.theannainstitute.org/American%20Indians%20and%20Alaska%20Natives/Trauma%20Exposure%20in%20AIAN%20Children.pdf</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Coker, T. R., Austin, S. B., &amp; Schuster, M. A. (2010). The health and healthcare of lesbian, gay, and bisexual adolescents. </a:t>
            </a:r>
            <a:r>
              <a:rPr lang="en-US" sz="1200" i="1" kern="1200" dirty="0">
                <a:solidFill>
                  <a:schemeClr val="tx1"/>
                </a:solidFill>
                <a:effectLst/>
                <a:latin typeface="+mn-lt"/>
                <a:ea typeface="+mn-ea"/>
                <a:cs typeface="+mn-cs"/>
              </a:rPr>
              <a:t>Annual Review of Public Health, 31, </a:t>
            </a:r>
            <a:r>
              <a:rPr lang="en-US" sz="1200" kern="1200" dirty="0">
                <a:solidFill>
                  <a:schemeClr val="tx1"/>
                </a:solidFill>
                <a:effectLst/>
                <a:latin typeface="+mn-lt"/>
                <a:ea typeface="+mn-ea"/>
                <a:cs typeface="+mn-cs"/>
              </a:rPr>
              <a:t>457–477.</a:t>
            </a:r>
          </a:p>
          <a:p>
            <a:pPr marL="171450" lvl="0" indent="-171450">
              <a:buFont typeface="Arial" charset="0"/>
              <a:buChar char="•"/>
            </a:pPr>
            <a:r>
              <a:rPr lang="en-US" sz="1200" kern="1200" dirty="0" err="1">
                <a:solidFill>
                  <a:schemeClr val="tx1"/>
                </a:solidFill>
                <a:effectLst/>
                <a:latin typeface="+mn-lt"/>
                <a:ea typeface="+mn-ea"/>
                <a:cs typeface="+mn-cs"/>
              </a:rPr>
              <a:t>Kosciw</a:t>
            </a:r>
            <a:r>
              <a:rPr lang="en-US" sz="1200" kern="1200" dirty="0">
                <a:solidFill>
                  <a:schemeClr val="tx1"/>
                </a:solidFill>
                <a:effectLst/>
                <a:latin typeface="+mn-lt"/>
                <a:ea typeface="+mn-ea"/>
                <a:cs typeface="+mn-cs"/>
              </a:rPr>
              <a:t>, J. G., </a:t>
            </a:r>
            <a:r>
              <a:rPr lang="en-US" sz="1200" kern="1200" dirty="0" err="1">
                <a:solidFill>
                  <a:schemeClr val="tx1"/>
                </a:solidFill>
                <a:effectLst/>
                <a:latin typeface="+mn-lt"/>
                <a:ea typeface="+mn-ea"/>
                <a:cs typeface="+mn-cs"/>
              </a:rPr>
              <a:t>Greytak</a:t>
            </a:r>
            <a:r>
              <a:rPr lang="en-US" sz="1200" kern="1200" dirty="0">
                <a:solidFill>
                  <a:schemeClr val="tx1"/>
                </a:solidFill>
                <a:effectLst/>
                <a:latin typeface="+mn-lt"/>
                <a:ea typeface="+mn-ea"/>
                <a:cs typeface="+mn-cs"/>
              </a:rPr>
              <a:t>, E. A., Giga, N. M., </a:t>
            </a:r>
            <a:r>
              <a:rPr lang="en-US" sz="1200" kern="1200" dirty="0" err="1">
                <a:solidFill>
                  <a:schemeClr val="tx1"/>
                </a:solidFill>
                <a:effectLst/>
                <a:latin typeface="+mn-lt"/>
                <a:ea typeface="+mn-ea"/>
                <a:cs typeface="+mn-cs"/>
              </a:rPr>
              <a:t>Villenas</a:t>
            </a:r>
            <a:r>
              <a:rPr lang="en-US" sz="1200" kern="1200" dirty="0">
                <a:solidFill>
                  <a:schemeClr val="tx1"/>
                </a:solidFill>
                <a:effectLst/>
                <a:latin typeface="+mn-lt"/>
                <a:ea typeface="+mn-ea"/>
                <a:cs typeface="+mn-cs"/>
              </a:rPr>
              <a:t>, C., &amp; </a:t>
            </a:r>
            <a:r>
              <a:rPr lang="en-US" sz="1200" kern="1200" dirty="0" err="1">
                <a:solidFill>
                  <a:schemeClr val="tx1"/>
                </a:solidFill>
                <a:effectLst/>
                <a:latin typeface="+mn-lt"/>
                <a:ea typeface="+mn-ea"/>
                <a:cs typeface="+mn-cs"/>
              </a:rPr>
              <a:t>Danischewski</a:t>
            </a:r>
            <a:r>
              <a:rPr lang="en-US" sz="1200" kern="1200" dirty="0">
                <a:solidFill>
                  <a:schemeClr val="tx1"/>
                </a:solidFill>
                <a:effectLst/>
                <a:latin typeface="+mn-lt"/>
                <a:ea typeface="+mn-ea"/>
                <a:cs typeface="+mn-cs"/>
              </a:rPr>
              <a:t>, D. J. (2016). </a:t>
            </a:r>
            <a:r>
              <a:rPr lang="en-US" sz="1200" i="1" kern="1200" dirty="0">
                <a:solidFill>
                  <a:schemeClr val="tx1"/>
                </a:solidFill>
                <a:effectLst/>
                <a:latin typeface="+mn-lt"/>
                <a:ea typeface="+mn-ea"/>
                <a:cs typeface="+mn-cs"/>
              </a:rPr>
              <a:t>The 2015 National School Climate Survey: The experiences of lesbian, gay, bisexual, transgender, and queer youth in our nation’s schools</a:t>
            </a:r>
            <a:r>
              <a:rPr lang="en-US" sz="1200" kern="1200" dirty="0">
                <a:solidFill>
                  <a:schemeClr val="tx1"/>
                </a:solidFill>
                <a:effectLst/>
                <a:latin typeface="+mn-lt"/>
                <a:ea typeface="+mn-ea"/>
                <a:cs typeface="+mn-cs"/>
              </a:rPr>
              <a:t>. New York: Gay, Lesbian and </a:t>
            </a:r>
            <a:r>
              <a:rPr lang="en-US" sz="1200" kern="1200" dirty="0" err="1">
                <a:solidFill>
                  <a:schemeClr val="tx1"/>
                </a:solidFill>
                <a:effectLst/>
                <a:latin typeface="+mn-lt"/>
                <a:ea typeface="+mn-ea"/>
                <a:cs typeface="+mn-cs"/>
              </a:rPr>
              <a:t>Sraight</a:t>
            </a:r>
            <a:r>
              <a:rPr lang="en-US" sz="1200" kern="1200" dirty="0">
                <a:solidFill>
                  <a:schemeClr val="tx1"/>
                </a:solidFill>
                <a:effectLst/>
                <a:latin typeface="+mn-lt"/>
                <a:ea typeface="+mn-ea"/>
                <a:cs typeface="+mn-cs"/>
              </a:rPr>
              <a:t> Education Network. </a:t>
            </a:r>
          </a:p>
          <a:p>
            <a:pPr marL="171450" lvl="0" indent="-171450">
              <a:buFont typeface="Arial" charset="0"/>
              <a:buChar char="•"/>
            </a:pPr>
            <a:r>
              <a:rPr lang="en-US" sz="1200" kern="1200" dirty="0">
                <a:solidFill>
                  <a:schemeClr val="tx1"/>
                </a:solidFill>
                <a:effectLst/>
                <a:latin typeface="+mn-lt"/>
                <a:ea typeface="+mn-ea"/>
                <a:cs typeface="+mn-cs"/>
              </a:rPr>
              <a:t>American Institutes for Research, National Center on Family Homelessness. (2014). </a:t>
            </a:r>
            <a:r>
              <a:rPr lang="en-US" sz="1200" i="1" kern="1200" dirty="0">
                <a:solidFill>
                  <a:schemeClr val="tx1"/>
                </a:solidFill>
                <a:effectLst/>
                <a:latin typeface="+mn-lt"/>
                <a:ea typeface="+mn-ea"/>
                <a:cs typeface="+mn-cs"/>
              </a:rPr>
              <a:t>America’s youngest outcasts: A report card on child homelessness</a:t>
            </a:r>
            <a:r>
              <a:rPr lang="en-US" sz="1200" kern="1200" dirty="0">
                <a:solidFill>
                  <a:schemeClr val="tx1"/>
                </a:solidFill>
                <a:effectLst/>
                <a:latin typeface="+mn-lt"/>
                <a:ea typeface="+mn-ea"/>
                <a:cs typeface="+mn-cs"/>
              </a:rPr>
              <a:t>. Waltham, MA: Author.</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Refugee core stressors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http://nctsn.org/trauma-types/refugee-trauma/learn-about-refugee-core-stressors%20</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Turner, H. A., </a:t>
            </a:r>
            <a:r>
              <a:rPr lang="en-US" sz="1200" kern="1200" dirty="0" err="1">
                <a:solidFill>
                  <a:schemeClr val="tx1"/>
                </a:solidFill>
                <a:effectLst/>
                <a:latin typeface="+mn-lt"/>
                <a:ea typeface="+mn-ea"/>
                <a:cs typeface="+mn-cs"/>
              </a:rPr>
              <a:t>Vanderminden</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Finkelhor</a:t>
            </a:r>
            <a:r>
              <a:rPr lang="en-US" sz="1200" kern="1200" dirty="0">
                <a:solidFill>
                  <a:schemeClr val="tx1"/>
                </a:solidFill>
                <a:effectLst/>
                <a:latin typeface="+mn-lt"/>
                <a:ea typeface="+mn-ea"/>
                <a:cs typeface="+mn-cs"/>
              </a:rPr>
              <a:t>, D., Hamby, S., &amp; Shattuck, A. (2011). Disability and victimization in a national sample of children and youth. </a:t>
            </a:r>
            <a:r>
              <a:rPr lang="en-US" sz="1200" i="1" kern="1200" dirty="0">
                <a:solidFill>
                  <a:schemeClr val="tx1"/>
                </a:solidFill>
                <a:effectLst/>
                <a:latin typeface="+mn-lt"/>
                <a:ea typeface="+mn-ea"/>
                <a:cs typeface="+mn-cs"/>
              </a:rPr>
              <a:t>Child Maltreatment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275–286.</a:t>
            </a:r>
          </a:p>
          <a:p>
            <a:endParaRPr lang="en-US"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13</a:t>
            </a:fld>
            <a:endParaRPr lang="en-US" dirty="0"/>
          </a:p>
        </p:txBody>
      </p:sp>
    </p:spTree>
    <p:extLst>
      <p:ext uri="{BB962C8B-B14F-4D97-AF65-F5344CB8AC3E}">
        <p14:creationId xmlns:p14="http://schemas.microsoft.com/office/powerpoint/2010/main" val="98350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summarize</a:t>
            </a:r>
            <a:r>
              <a:rPr lang="en-US" sz="1200" kern="1200" baseline="0" dirty="0">
                <a:solidFill>
                  <a:schemeClr val="tx1"/>
                </a:solidFill>
                <a:effectLst/>
                <a:latin typeface="+mn-lt"/>
                <a:ea typeface="+mn-ea"/>
                <a:cs typeface="+mn-cs"/>
              </a:rPr>
              <a:t> when we have learned so far:</a:t>
            </a:r>
          </a:p>
          <a:p>
            <a:endParaRPr lang="en-US" sz="1200" kern="1200" baseline="0" dirty="0">
              <a:solidFill>
                <a:schemeClr val="tx1"/>
              </a:solidFill>
              <a:effectLst/>
              <a:latin typeface="+mn-lt"/>
              <a:ea typeface="+mn-ea"/>
              <a:cs typeface="+mn-cs"/>
            </a:endParaRPr>
          </a:p>
          <a:p>
            <a:pPr marL="171450" indent="-171450">
              <a:buFont typeface="Arial" charset="0"/>
              <a:buChar char="•"/>
            </a:pPr>
            <a:r>
              <a:rPr lang="en-US" dirty="0"/>
              <a:t>Experiences become traumatic when they overwhelm our ability to cope. The same experience may not be experienced as traumatic by every person. It is our experience of the event</a:t>
            </a:r>
            <a:r>
              <a:rPr lang="en-US" baseline="0" dirty="0"/>
              <a:t> that determines whether it becomes traumatic.</a:t>
            </a:r>
          </a:p>
          <a:p>
            <a:pPr marL="171450" indent="-171450">
              <a:buFont typeface="Arial" charset="0"/>
              <a:buChar char="•"/>
            </a:pPr>
            <a:r>
              <a:rPr lang="en-US" dirty="0"/>
              <a:t>Traumatic experiences come in many forms, ranging from one-time events to experiences that are chronic or even generational.</a:t>
            </a:r>
          </a:p>
          <a:p>
            <a:pPr marL="171450" indent="-171450">
              <a:buFont typeface="Arial" charset="0"/>
              <a:buChar char="•"/>
            </a:pPr>
            <a:r>
              <a:rPr lang="en-US" dirty="0"/>
              <a:t>Exposure to trauma in childhood is common,</a:t>
            </a:r>
            <a:r>
              <a:rPr lang="en-US" baseline="0" dirty="0"/>
              <a:t> particularly exposure to violence in families and communities that is potentially traumatic.</a:t>
            </a:r>
          </a:p>
          <a:p>
            <a:pPr marL="171450" indent="-171450">
              <a:buFont typeface="Arial" charset="0"/>
              <a:buChar char="•"/>
            </a:pPr>
            <a:r>
              <a:rPr lang="en-US" dirty="0"/>
              <a:t>Risk for exposure to more than one type of potentially</a:t>
            </a:r>
            <a:r>
              <a:rPr lang="en-US" baseline="0" dirty="0"/>
              <a:t> traumatic event </a:t>
            </a:r>
            <a:r>
              <a:rPr lang="en-US" dirty="0"/>
              <a:t>is high.</a:t>
            </a:r>
          </a:p>
          <a:p>
            <a:pPr marL="171450" indent="-171450">
              <a:buFont typeface="Arial" charset="0"/>
              <a:buChar char="•"/>
            </a:pPr>
            <a:r>
              <a:rPr lang="en-US" dirty="0"/>
              <a:t>Some</a:t>
            </a:r>
            <a:r>
              <a:rPr lang="en-US" baseline="0" dirty="0"/>
              <a:t> groups of youth are at greater risk of being exposed to traumatic events or circumstances.</a:t>
            </a:r>
            <a:endParaRPr lang="en-US" dirty="0"/>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14</a:t>
            </a:fld>
            <a:endParaRPr lang="en-US" dirty="0"/>
          </a:p>
        </p:txBody>
      </p:sp>
    </p:spTree>
    <p:extLst>
      <p:ext uri="{BB962C8B-B14F-4D97-AF65-F5344CB8AC3E}">
        <p14:creationId xmlns:p14="http://schemas.microsoft.com/office/powerpoint/2010/main" val="1335191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Presenters should refer to Part One of the Understanding Trauma and its Impact Activity Packet, and follow the instructions to facilitate the activity and discussion.</a:t>
            </a: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15</a:t>
            </a:fld>
            <a:endParaRPr lang="en-US" dirty="0"/>
          </a:p>
        </p:txBody>
      </p:sp>
    </p:spTree>
    <p:extLst>
      <p:ext uri="{BB962C8B-B14F-4D97-AF65-F5344CB8AC3E}">
        <p14:creationId xmlns:p14="http://schemas.microsoft.com/office/powerpoint/2010/main" val="161702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understand the impact of trauma, we must first consider how the brain and body respond to stress. In part two of this training, we review the key parts of our stress response system and how the system works to keep us safe; what happens when a stress becomes traumatic; and common responses that children and youth may have following a traumatic event, including responses to trauma reminders or “triggers”.</a:t>
            </a:r>
          </a:p>
        </p:txBody>
      </p:sp>
      <p:sp>
        <p:nvSpPr>
          <p:cNvPr id="4" name="Slide Number Placeholder 3"/>
          <p:cNvSpPr>
            <a:spLocks noGrp="1"/>
          </p:cNvSpPr>
          <p:nvPr>
            <p:ph type="sldNum" sz="quarter" idx="10"/>
          </p:nvPr>
        </p:nvSpPr>
        <p:spPr/>
        <p:txBody>
          <a:bodyPr/>
          <a:lstStyle/>
          <a:p>
            <a:fld id="{A85BAD19-815B-4CA8-8E3D-9608C8F3F9BA}" type="slidenum">
              <a:rPr lang="en-US" smtClean="0"/>
              <a:pPr/>
              <a:t>16</a:t>
            </a:fld>
            <a:endParaRPr lang="en-US" dirty="0"/>
          </a:p>
        </p:txBody>
      </p:sp>
    </p:spTree>
    <p:extLst>
      <p:ext uri="{BB962C8B-B14F-4D97-AF65-F5344CB8AC3E}">
        <p14:creationId xmlns:p14="http://schemas.microsoft.com/office/powerpoint/2010/main" val="80122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brain has a built-in alarm system that is designed to detect a potential threat and help the body respond quickly and effectively to keep us safe. Let’s talk about the three main parts of the brain and the role that each plays in the stress response. </a:t>
            </a:r>
          </a:p>
          <a:p>
            <a:endParaRPr lang="en-US" b="1" dirty="0"/>
          </a:p>
          <a:p>
            <a:r>
              <a:rPr lang="en-US" b="1" dirty="0"/>
              <a:t>Review</a:t>
            </a:r>
            <a:r>
              <a:rPr lang="en-US" b="1" baseline="0" dirty="0"/>
              <a:t> each part in order, starting with the brainstem.</a:t>
            </a:r>
          </a:p>
          <a:p>
            <a:endParaRPr lang="en-US" b="1" baseline="0" dirty="0"/>
          </a:p>
          <a:p>
            <a:r>
              <a:rPr lang="en-US" b="1" baseline="0" dirty="0"/>
              <a:t>Brainstem: </a:t>
            </a:r>
            <a:r>
              <a:rPr lang="en-US" sz="1200" kern="1200" dirty="0">
                <a:solidFill>
                  <a:schemeClr val="tx1"/>
                </a:solidFill>
                <a:effectLst/>
                <a:latin typeface="+mn-lt"/>
                <a:ea typeface="+mn-ea"/>
                <a:cs typeface="+mn-cs"/>
              </a:rPr>
              <a:t>The brain stem is located at the bottom of the brain and controls all of the major systems needed to keep us alive, including heart rate and breathing. The brain stem prepares the body to react in a threatening situation. </a:t>
            </a:r>
          </a:p>
          <a:p>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Limbic</a:t>
            </a:r>
            <a:r>
              <a:rPr lang="en-US" sz="1200" b="1" kern="1200" baseline="0" dirty="0">
                <a:solidFill>
                  <a:schemeClr val="tx1"/>
                </a:solidFill>
                <a:effectLst/>
                <a:latin typeface="+mn-lt"/>
                <a:ea typeface="+mn-ea"/>
                <a:cs typeface="+mn-cs"/>
              </a:rPr>
              <a:t> System: </a:t>
            </a:r>
            <a:r>
              <a:rPr lang="en-US" sz="1200" kern="1200" dirty="0">
                <a:solidFill>
                  <a:schemeClr val="tx1"/>
                </a:solidFill>
                <a:effectLst/>
                <a:latin typeface="+mn-lt"/>
                <a:ea typeface="+mn-ea"/>
                <a:cs typeface="+mn-cs"/>
              </a:rPr>
              <a:t>The limbic system is the emotional control center of the brain. This part of the brain determines how we feel about an experience (e.g., whether it is pleasurable or frightening), looks out for danger, and reacts accordingly. Within the limbic system there are two areas that play key roles in the stress response. A structure called the </a:t>
            </a:r>
            <a:r>
              <a:rPr lang="en-US" sz="1200" b="1" kern="1200" dirty="0">
                <a:solidFill>
                  <a:schemeClr val="tx1"/>
                </a:solidFill>
                <a:effectLst/>
                <a:latin typeface="+mn-lt"/>
                <a:ea typeface="+mn-ea"/>
                <a:cs typeface="+mn-cs"/>
              </a:rPr>
              <a:t>amygdala </a:t>
            </a:r>
            <a:r>
              <a:rPr lang="en-US" sz="1200" kern="1200" dirty="0">
                <a:solidFill>
                  <a:schemeClr val="tx1"/>
                </a:solidFill>
                <a:effectLst/>
                <a:latin typeface="+mn-lt"/>
                <a:ea typeface="+mn-ea"/>
                <a:cs typeface="+mn-cs"/>
              </a:rPr>
              <a:t>acts like a smoke detector to identify a potential threat and sound the alarm. The </a:t>
            </a:r>
            <a:r>
              <a:rPr lang="en-US" sz="1200" b="1" kern="1200" dirty="0">
                <a:solidFill>
                  <a:schemeClr val="tx1"/>
                </a:solidFill>
                <a:effectLst/>
                <a:latin typeface="+mn-lt"/>
                <a:ea typeface="+mn-ea"/>
                <a:cs typeface="+mn-cs"/>
              </a:rPr>
              <a:t>hypothalamus</a:t>
            </a:r>
            <a:r>
              <a:rPr lang="en-US" sz="1200" kern="1200" dirty="0">
                <a:solidFill>
                  <a:schemeClr val="tx1"/>
                </a:solidFill>
                <a:effectLst/>
                <a:latin typeface="+mn-lt"/>
                <a:ea typeface="+mn-ea"/>
                <a:cs typeface="+mn-cs"/>
              </a:rPr>
              <a:t> hears the alarm and communicates that message to the rest of the body so that we are prepared to respond. Together, we can think of the limbic system and the brain stem as the “emotional brain.”</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Neocortex: </a:t>
            </a:r>
            <a:r>
              <a:rPr lang="en-US" sz="1200" kern="1200" dirty="0">
                <a:solidFill>
                  <a:schemeClr val="tx1"/>
                </a:solidFill>
                <a:effectLst/>
                <a:latin typeface="+mn-lt"/>
                <a:ea typeface="+mn-ea"/>
                <a:cs typeface="+mn-cs"/>
              </a:rPr>
              <a:t>The neocortex is the last part of the brain to develop and is known as the “thinking brain.” This part of the brain is responsible for reasoning, planning, problem-solving, making meaning of our experiences, and regulating our emotions and behaviors. When faced with a threat, the thinking brain helps us to decide when we are actually in danger and helps us return to a state of calm after the threat has passed.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McGill University.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brain from top to bottom</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http://thebrain.mcgill.ca/avance.php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17</a:t>
            </a:fld>
            <a:endParaRPr lang="en-US" dirty="0"/>
          </a:p>
        </p:txBody>
      </p:sp>
    </p:spTree>
    <p:extLst>
      <p:ext uri="{BB962C8B-B14F-4D97-AF65-F5344CB8AC3E}">
        <p14:creationId xmlns:p14="http://schemas.microsoft.com/office/powerpoint/2010/main" val="163316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walk through the stress response step by step to break down what is happening, and in what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1. </a:t>
            </a:r>
            <a:r>
              <a:rPr lang="en-US" sz="1200" b="1" kern="1200" dirty="0">
                <a:solidFill>
                  <a:schemeClr val="tx1"/>
                </a:solidFill>
                <a:effectLst/>
                <a:latin typeface="+mn-lt"/>
                <a:ea typeface="+mn-ea"/>
                <a:cs typeface="+mn-cs"/>
              </a:rPr>
              <a:t>[Point</a:t>
            </a:r>
            <a:r>
              <a:rPr lang="en-US" sz="1200" b="1" kern="1200" baseline="0" dirty="0">
                <a:solidFill>
                  <a:schemeClr val="tx1"/>
                </a:solidFill>
                <a:effectLst/>
                <a:latin typeface="+mn-lt"/>
                <a:ea typeface="+mn-ea"/>
                <a:cs typeface="+mn-cs"/>
              </a:rPr>
              <a:t> to the limbic area / “emotional brain”.] </a:t>
            </a:r>
            <a:r>
              <a:rPr lang="en-US" sz="1200" kern="1200" dirty="0">
                <a:solidFill>
                  <a:schemeClr val="tx1"/>
                </a:solidFill>
                <a:effectLst/>
                <a:latin typeface="+mn-lt"/>
                <a:ea typeface="+mn-ea"/>
                <a:cs typeface="+mn-cs"/>
              </a:rPr>
              <a:t> The emotional brain senses a threat, and sounds the alarm that sends a message to the body to react. This happens at an automatic and unconscious level. For example, if you hear a loud noise, you immediately jump before you even know whether you are in danger. It is important to remember that when faced with a potential threat we </a:t>
            </a:r>
            <a:r>
              <a:rPr lang="en-US" sz="1200" i="1" kern="1200" dirty="0">
                <a:solidFill>
                  <a:schemeClr val="tx1"/>
                </a:solidFill>
                <a:effectLst/>
                <a:latin typeface="+mn-lt"/>
                <a:ea typeface="+mn-ea"/>
                <a:cs typeface="+mn-cs"/>
              </a:rPr>
              <a:t>react first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think second</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2. </a:t>
            </a:r>
            <a:r>
              <a:rPr lang="en-US" sz="1200" b="1" kern="1200" dirty="0">
                <a:solidFill>
                  <a:schemeClr val="tx1"/>
                </a:solidFill>
                <a:effectLst/>
                <a:latin typeface="+mn-lt"/>
                <a:ea typeface="+mn-ea"/>
                <a:cs typeface="+mn-cs"/>
              </a:rPr>
              <a:t>[Point to the Neocortex or “thinking brain”.]</a:t>
            </a:r>
            <a:r>
              <a:rPr lang="en-US" sz="1200" kern="1200" dirty="0">
                <a:solidFill>
                  <a:schemeClr val="tx1"/>
                </a:solidFill>
                <a:effectLst/>
                <a:latin typeface="+mn-lt"/>
                <a:ea typeface="+mn-ea"/>
                <a:cs typeface="+mn-cs"/>
              </a:rPr>
              <a:t> The thinking brain assesses the situation to see whether the danger is real or just a false alarm.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3. If the thinking brain confirms the threat is real, it temporarily goes “offline,” and the emotional brain takes over and starts the “fight or flight” response. Hormones, including adrenaline and cortisol, are released to give the body the energy to flight or flee, and to calm down once the threat has passed—similar to the gas and brake pedals in a car. Changes that happen when the stress response is activated include increased heart rate and blood pressure, rapid breathing, sweating, tunnel vision, and difficulty thinking clearly. When neither fighting or fleeing is an option in the moment, we may “freeze” or shut down during a threating situation. For younger children who cannot fight or flee, shutting down may be their best option for dealing with overwhelming stress.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4. Once the threat has passed, the thinking brain helps shut off the alarm, and the body puts the brakes on to allow us to calm down and come back into balance.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McGill University.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brain from top to bottom</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http://thebrain.mcgill.ca/avance.php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 </a:t>
            </a:r>
          </a:p>
          <a:p>
            <a:pPr marL="171450" lvl="0" indent="-171450">
              <a:buFont typeface="Arial" charset="0"/>
              <a:buChar char="•"/>
            </a:pPr>
            <a:r>
              <a:rPr lang="en-US" sz="1200" kern="1200" dirty="0">
                <a:solidFill>
                  <a:schemeClr val="tx1"/>
                </a:solidFill>
                <a:effectLst/>
                <a:latin typeface="+mn-lt"/>
                <a:ea typeface="+mn-ea"/>
                <a:cs typeface="+mn-cs"/>
              </a:rPr>
              <a:t>Wilson, K. R., Hansen, D. J., &amp; Li, M. (2011). </a:t>
            </a:r>
            <a:r>
              <a:rPr lang="en-US" sz="1200" i="1" kern="1200" dirty="0">
                <a:solidFill>
                  <a:schemeClr val="tx1"/>
                </a:solidFill>
                <a:effectLst/>
                <a:latin typeface="+mn-lt"/>
                <a:ea typeface="+mn-ea"/>
                <a:cs typeface="+mn-cs"/>
              </a:rPr>
              <a:t>The traumatic stress response in child maltreatment and resultant neuropsychological effects</a:t>
            </a:r>
            <a:r>
              <a:rPr lang="en-US" sz="1200" kern="1200" dirty="0">
                <a:solidFill>
                  <a:schemeClr val="tx1"/>
                </a:solidFill>
                <a:effectLst/>
                <a:latin typeface="+mn-lt"/>
                <a:ea typeface="+mn-ea"/>
                <a:cs typeface="+mn-cs"/>
              </a:rPr>
              <a:t> (Faculty Publications Paper 549). Lincoln, NE: University of Nebraska, Department of Psychology</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Seaward, B. L. (2006). </a:t>
            </a:r>
            <a:r>
              <a:rPr lang="en-US" sz="1200" i="1" kern="1200" dirty="0">
                <a:solidFill>
                  <a:schemeClr val="tx1"/>
                </a:solidFill>
                <a:effectLst/>
                <a:latin typeface="+mn-lt"/>
                <a:ea typeface="+mn-ea"/>
                <a:cs typeface="+mn-cs"/>
              </a:rPr>
              <a:t>Managing stress: Principles and strategies for health and well-being</a:t>
            </a:r>
            <a:r>
              <a:rPr lang="en-US" sz="1200" kern="1200" dirty="0">
                <a:solidFill>
                  <a:schemeClr val="tx1"/>
                </a:solidFill>
                <a:effectLst/>
                <a:latin typeface="+mn-lt"/>
                <a:ea typeface="+mn-ea"/>
                <a:cs typeface="+mn-cs"/>
              </a:rPr>
              <a:t>. Sudbury, MA: Jones and Bartlett.</a:t>
            </a:r>
          </a:p>
          <a:p>
            <a:pPr marL="171450" lvl="0" indent="-171450">
              <a:buFont typeface="Arial" charset="0"/>
              <a:buChar char="•"/>
            </a:pPr>
            <a:r>
              <a:rPr lang="en-US" sz="1200" kern="1200" dirty="0" err="1">
                <a:solidFill>
                  <a:schemeClr val="tx1"/>
                </a:solidFill>
                <a:effectLst/>
                <a:latin typeface="+mn-lt"/>
                <a:ea typeface="+mn-ea"/>
                <a:cs typeface="+mn-cs"/>
              </a:rPr>
              <a:t>Everly</a:t>
            </a:r>
            <a:r>
              <a:rPr lang="en-US" sz="1200" kern="1200" dirty="0">
                <a:solidFill>
                  <a:schemeClr val="tx1"/>
                </a:solidFill>
                <a:effectLst/>
                <a:latin typeface="+mn-lt"/>
                <a:ea typeface="+mn-ea"/>
                <a:cs typeface="+mn-cs"/>
              </a:rPr>
              <a:t>, G. S., and </a:t>
            </a:r>
            <a:r>
              <a:rPr lang="en-US" sz="1200" kern="1200" dirty="0" err="1">
                <a:solidFill>
                  <a:schemeClr val="tx1"/>
                </a:solidFill>
                <a:effectLst/>
                <a:latin typeface="+mn-lt"/>
                <a:ea typeface="+mn-ea"/>
                <a:cs typeface="+mn-cs"/>
              </a:rPr>
              <a:t>Lating</a:t>
            </a:r>
            <a:r>
              <a:rPr lang="en-US" sz="1200" kern="1200" dirty="0">
                <a:solidFill>
                  <a:schemeClr val="tx1"/>
                </a:solidFill>
                <a:effectLst/>
                <a:latin typeface="+mn-lt"/>
                <a:ea typeface="+mn-ea"/>
                <a:cs typeface="+mn-cs"/>
              </a:rPr>
              <a:t>, J. M. (2013). </a:t>
            </a:r>
            <a:r>
              <a:rPr lang="en-US" sz="1200" i="1" kern="1200" dirty="0">
                <a:solidFill>
                  <a:schemeClr val="tx1"/>
                </a:solidFill>
                <a:effectLst/>
                <a:latin typeface="+mn-lt"/>
                <a:ea typeface="+mn-ea"/>
                <a:cs typeface="+mn-cs"/>
              </a:rPr>
              <a:t>A clinical guide to the treatment of the human stress response</a:t>
            </a:r>
            <a:r>
              <a:rPr lang="en-US" sz="1200" kern="1200" dirty="0">
                <a:solidFill>
                  <a:schemeClr val="tx1"/>
                </a:solidFill>
                <a:effectLst/>
                <a:latin typeface="+mn-lt"/>
                <a:ea typeface="+mn-ea"/>
                <a:cs typeface="+mn-cs"/>
              </a:rPr>
              <a:t>. New York, NY: Springer Science &amp; Business Media.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10.1007/978-1-4614-5538-7_2</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18</a:t>
            </a:fld>
            <a:endParaRPr lang="en-US" dirty="0"/>
          </a:p>
        </p:txBody>
      </p:sp>
    </p:spTree>
    <p:extLst>
      <p:ext uri="{BB962C8B-B14F-4D97-AF65-F5344CB8AC3E}">
        <p14:creationId xmlns:p14="http://schemas.microsoft.com/office/powerpoint/2010/main" val="64750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every experience that sets off the stress response is traumatic. An experience becomes </a:t>
            </a:r>
            <a:r>
              <a:rPr lang="en-US" sz="1200" b="1" kern="1200" dirty="0">
                <a:solidFill>
                  <a:schemeClr val="tx1"/>
                </a:solidFill>
                <a:effectLst/>
                <a:latin typeface="+mn-lt"/>
                <a:ea typeface="+mn-ea"/>
                <a:cs typeface="+mn-cs"/>
              </a:rPr>
              <a:t>traumatic</a:t>
            </a:r>
            <a:r>
              <a:rPr lang="en-US" sz="1200" kern="1200" dirty="0">
                <a:solidFill>
                  <a:schemeClr val="tx1"/>
                </a:solidFill>
                <a:effectLst/>
                <a:latin typeface="+mn-lt"/>
                <a:ea typeface="+mn-ea"/>
                <a:cs typeface="+mn-cs"/>
              </a:rPr>
              <a:t> when it overwhelms our system for responding to stress. Our attempts to flight or flee are not effective in preventing or managing the threat and we are left feeling helpless, vulnerable, and out of control. It’s as if our foot is on the gas, but the car is stuck in neutral. Under these circumstances, the emotional brain continues to sound the alarm and send messages to fight or flee, even after the threat has passed. Our alarm system becomes overly sensitive to any potential threat, and may even start reading nonthreatening situations as dangerous. For a time, we remain in “survival mode” and the body struggles to come back into balance. Traumatic events may have short- and long-term effects on daily functioning. </a:t>
            </a:r>
          </a:p>
          <a:p>
            <a:endParaRPr lang="en-US" b="1" dirty="0"/>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 </a:t>
            </a:r>
          </a:p>
          <a:p>
            <a:pPr marL="171450" lvl="0" indent="-171450">
              <a:buFont typeface="Arial" charset="0"/>
              <a:buChar char="•"/>
            </a:pPr>
            <a:r>
              <a:rPr lang="en-US" sz="1200" kern="1200" dirty="0">
                <a:solidFill>
                  <a:schemeClr val="tx1"/>
                </a:solidFill>
                <a:effectLst/>
                <a:latin typeface="+mn-lt"/>
                <a:ea typeface="+mn-ea"/>
                <a:cs typeface="+mn-cs"/>
              </a:rPr>
              <a:t>Wilson, K. R., Hansen, D. J., &amp; Li, M. (2011). </a:t>
            </a:r>
            <a:r>
              <a:rPr lang="en-US" sz="1200" i="1" kern="1200" dirty="0">
                <a:solidFill>
                  <a:schemeClr val="tx1"/>
                </a:solidFill>
                <a:effectLst/>
                <a:latin typeface="+mn-lt"/>
                <a:ea typeface="+mn-ea"/>
                <a:cs typeface="+mn-cs"/>
              </a:rPr>
              <a:t>The traumatic stress response in child maltreatment and resultant neuropsychological effects</a:t>
            </a:r>
            <a:r>
              <a:rPr lang="en-US" sz="1200" kern="1200" dirty="0">
                <a:solidFill>
                  <a:schemeClr val="tx1"/>
                </a:solidFill>
                <a:effectLst/>
                <a:latin typeface="+mn-lt"/>
                <a:ea typeface="+mn-ea"/>
                <a:cs typeface="+mn-cs"/>
              </a:rPr>
              <a:t> (Faculty Publications Paper 549)</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Lincoln, NE: University of Nebraska, Department of Psychology</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19</a:t>
            </a:fld>
            <a:endParaRPr lang="en-US" dirty="0"/>
          </a:p>
        </p:txBody>
      </p:sp>
    </p:spTree>
    <p:extLst>
      <p:ext uri="{BB962C8B-B14F-4D97-AF65-F5344CB8AC3E}">
        <p14:creationId xmlns:p14="http://schemas.microsoft.com/office/powerpoint/2010/main" val="120073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youth experience some level of distress immediately following a traumatic event that may manifest in varied ways at school. How long this distress lasts depends on the internal and external resources that the youth has available to deal with the situation.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Responses vary by age and stage of development. For </a:t>
            </a:r>
            <a:r>
              <a:rPr lang="en-US" sz="1200" b="1" kern="1200" dirty="0">
                <a:solidFill>
                  <a:schemeClr val="tx1"/>
                </a:solidFill>
                <a:effectLst/>
                <a:latin typeface="+mn-lt"/>
                <a:ea typeface="+mn-ea"/>
                <a:cs typeface="+mn-cs"/>
              </a:rPr>
              <a:t>younger children</a:t>
            </a:r>
            <a:r>
              <a:rPr lang="en-US" sz="1200" kern="1200" dirty="0">
                <a:solidFill>
                  <a:schemeClr val="tx1"/>
                </a:solidFill>
                <a:effectLst/>
                <a:latin typeface="+mn-lt"/>
                <a:ea typeface="+mn-ea"/>
                <a:cs typeface="+mn-cs"/>
              </a:rPr>
              <a:t>, common responses after a traumatic event include fear, anxiety, and worry about continued danger; changes in sleeping and eating; and difficulty separating from caregivers. Children may experience some regressed behaviors, such as losing speech or wetting the bed. It is common for children to attempt to process what happened by reenacting aspects of the traumatic event in their 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Age-related reactions to a traumatic event</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http://www.nctsnet.org/sites/default/files/assets/pdfs/age_related_reactions_to_a_traumatic_event.pdf</a:t>
            </a:r>
            <a:r>
              <a:rPr lang="en-US" sz="1200" kern="1200" dirty="0">
                <a:solidFill>
                  <a:schemeClr val="tx1"/>
                </a:solidFill>
                <a:effectLst/>
                <a:latin typeface="+mn-lt"/>
                <a:ea typeface="+mn-ea"/>
                <a:cs typeface="+mn-cs"/>
              </a:rPr>
              <a:t>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Schools Committee. (2008). </a:t>
            </a:r>
            <a:r>
              <a:rPr lang="en-GB" sz="1200" i="1" kern="1200" dirty="0">
                <a:solidFill>
                  <a:schemeClr val="tx1"/>
                </a:solidFill>
                <a:effectLst/>
                <a:latin typeface="+mn-lt"/>
                <a:ea typeface="+mn-ea"/>
                <a:cs typeface="+mn-cs"/>
              </a:rPr>
              <a:t>Child trauma toolkit for educators</a:t>
            </a:r>
            <a:r>
              <a:rPr lang="en-GB" sz="1200" kern="1200" dirty="0">
                <a:solidFill>
                  <a:schemeClr val="tx1"/>
                </a:solidFill>
                <a:effectLst/>
                <a:latin typeface="+mn-lt"/>
                <a:ea typeface="+mn-ea"/>
                <a:cs typeface="+mn-cs"/>
              </a:rPr>
              <a:t>. Los Angeles, CA, &amp; Durham, NC: National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Child Traumatic Stress. </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20</a:t>
            </a:fld>
            <a:endParaRPr lang="en-US" dirty="0"/>
          </a:p>
        </p:txBody>
      </p:sp>
    </p:spTree>
    <p:extLst>
      <p:ext uri="{BB962C8B-B14F-4D97-AF65-F5344CB8AC3E}">
        <p14:creationId xmlns:p14="http://schemas.microsoft.com/office/powerpoint/2010/main" val="19083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training, we will review</a:t>
            </a:r>
            <a:r>
              <a:rPr lang="en-US" i="0" u="none" baseline="0" dirty="0"/>
              <a:t> and discuss each of the four parts of the </a:t>
            </a:r>
            <a:r>
              <a:rPr lang="en-US" i="1" u="none" baseline="0" dirty="0"/>
              <a:t>Understanding Trauma and Its impact</a:t>
            </a:r>
            <a:r>
              <a:rPr lang="en-US" i="0" u="none" baseline="0" dirty="0"/>
              <a:t> e-resource.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1: What is trauma and who is affected?</a:t>
            </a:r>
          </a:p>
          <a:p>
            <a:r>
              <a:rPr lang="en-US" sz="1200" kern="1200" dirty="0">
                <a:solidFill>
                  <a:schemeClr val="tx1"/>
                </a:solidFill>
                <a:effectLst/>
                <a:latin typeface="+mn-lt"/>
                <a:ea typeface="+mn-ea"/>
                <a:cs typeface="+mn-cs"/>
              </a:rPr>
              <a:t>Part 2: How does the stress response system work?</a:t>
            </a:r>
          </a:p>
          <a:p>
            <a:r>
              <a:rPr lang="en-US" sz="1200" kern="1200" dirty="0">
                <a:solidFill>
                  <a:schemeClr val="tx1"/>
                </a:solidFill>
                <a:effectLst/>
                <a:latin typeface="+mn-lt"/>
                <a:ea typeface="+mn-ea"/>
                <a:cs typeface="+mn-cs"/>
              </a:rPr>
              <a:t>Part 3: What is the impact of exposure to trauma?</a:t>
            </a:r>
          </a:p>
          <a:p>
            <a:r>
              <a:rPr lang="en-US" sz="1200" kern="1200" dirty="0">
                <a:solidFill>
                  <a:schemeClr val="tx1"/>
                </a:solidFill>
                <a:effectLst/>
                <a:latin typeface="+mn-lt"/>
                <a:ea typeface="+mn-ea"/>
                <a:cs typeface="+mn-cs"/>
              </a:rPr>
              <a:t>Part 4: What does this mean for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u="none" baseline="0" dirty="0"/>
              <a:t>At the end of each part we will allow time for discussion or activities related to the concepts discussed in that section. </a:t>
            </a:r>
          </a:p>
          <a:p>
            <a:endParaRPr lang="en-US" i="0" u="none" baseline="0" dirty="0"/>
          </a:p>
          <a:p>
            <a:endParaRPr lang="en-US" sz="1200" kern="1200" dirty="0">
              <a:solidFill>
                <a:schemeClr val="tx1"/>
              </a:solidFill>
              <a:effectLst/>
              <a:latin typeface="+mn-lt"/>
              <a:ea typeface="+mn-ea"/>
              <a:cs typeface="+mn-cs"/>
            </a:endParaRPr>
          </a:p>
          <a:p>
            <a:endParaRPr lang="en-US" i="0" baseline="0"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3</a:t>
            </a:fld>
            <a:endParaRPr lang="en-US" dirty="0"/>
          </a:p>
        </p:txBody>
      </p:sp>
    </p:spTree>
    <p:extLst>
      <p:ext uri="{BB962C8B-B14F-4D97-AF65-F5344CB8AC3E}">
        <p14:creationId xmlns:p14="http://schemas.microsoft.com/office/powerpoint/2010/main" val="982840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School-age children</a:t>
            </a:r>
            <a:r>
              <a:rPr lang="en-US" sz="1200" kern="1200" dirty="0">
                <a:solidFill>
                  <a:schemeClr val="tx1"/>
                </a:solidFill>
                <a:effectLst/>
                <a:latin typeface="+mn-lt"/>
                <a:ea typeface="+mn-ea"/>
                <a:cs typeface="+mn-cs"/>
              </a:rPr>
              <a:t> may focus on their own actions during the traumatic event and have feelings of guilt or shame, or believe that the event was their fault. Headaches and stomachaches, nightmares and disrupted sleep, and difficulty concentrating in school are common, as are angry outbursts, aggression, and withdrawal. Youth may over- or underreact to situations or experiences in their environment, such as sudden movements, loud noises, physical contact, or interactions with peers or adults.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(n.d.). </a:t>
            </a:r>
            <a:r>
              <a:rPr lang="en-US" sz="1200" i="1" kern="1200" dirty="0">
                <a:solidFill>
                  <a:schemeClr val="tx1"/>
                </a:solidFill>
                <a:effectLst/>
                <a:latin typeface="+mn-lt"/>
                <a:ea typeface="+mn-ea"/>
                <a:cs typeface="+mn-cs"/>
              </a:rPr>
              <a:t>Age-related reactions to a traumatic event</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http://www.nctsnet.org/sites/default/files/assets/pdfs/age_related_reactions_to_a_traumatic_event.pdf</a:t>
            </a:r>
            <a:r>
              <a:rPr lang="en-US" sz="1200" kern="1200" dirty="0">
                <a:solidFill>
                  <a:schemeClr val="tx1"/>
                </a:solidFill>
                <a:effectLst/>
                <a:latin typeface="+mn-lt"/>
                <a:ea typeface="+mn-ea"/>
                <a:cs typeface="+mn-cs"/>
              </a:rPr>
              <a:t>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Schools Committee. (2008). </a:t>
            </a:r>
            <a:r>
              <a:rPr lang="en-GB" sz="1200" i="1" kern="1200" dirty="0">
                <a:solidFill>
                  <a:schemeClr val="tx1"/>
                </a:solidFill>
                <a:effectLst/>
                <a:latin typeface="+mn-lt"/>
                <a:ea typeface="+mn-ea"/>
                <a:cs typeface="+mn-cs"/>
              </a:rPr>
              <a:t>Child trauma toolkit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21</a:t>
            </a:fld>
            <a:endParaRPr lang="en-US" dirty="0"/>
          </a:p>
        </p:txBody>
      </p:sp>
    </p:spTree>
    <p:extLst>
      <p:ext uri="{BB962C8B-B14F-4D97-AF65-F5344CB8AC3E}">
        <p14:creationId xmlns:p14="http://schemas.microsoft.com/office/powerpoint/2010/main" val="505320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Adolescents</a:t>
            </a:r>
            <a:r>
              <a:rPr lang="en-US" sz="1200" kern="1200" dirty="0">
                <a:solidFill>
                  <a:schemeClr val="tx1"/>
                </a:solidFill>
                <a:effectLst/>
                <a:latin typeface="+mn-lt"/>
                <a:ea typeface="+mn-ea"/>
                <a:cs typeface="+mn-cs"/>
              </a:rPr>
              <a:t> may experience a great deal of fear, anxiety, and concern about the traumatic event and how others will view them</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after the trauma. They may feel shame, guilt, responsibility, or embarrassment. They may also withdraw from family, peers, and activities and avoid reminders of the event. Teenagers may have more intense mood swings, perform poorly in school, and engage in more risk-taking behaviors—such as alcohol or drug use, sexual behaviors, fights, or self-harm—as ways to manage feelings related to the trauma.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US" sz="1200" kern="1200" dirty="0">
                <a:solidFill>
                  <a:schemeClr val="tx1"/>
                </a:solidFill>
                <a:effectLst/>
                <a:latin typeface="+mn-lt"/>
                <a:ea typeface="+mn-ea"/>
                <a:cs typeface="+mn-cs"/>
              </a:rPr>
              <a:t>National Child Traumatic Stress Network. (n.d.). </a:t>
            </a:r>
            <a:r>
              <a:rPr lang="en-US" sz="1200" i="1" kern="1200" dirty="0">
                <a:solidFill>
                  <a:schemeClr val="tx1"/>
                </a:solidFill>
                <a:effectLst/>
                <a:latin typeface="+mn-lt"/>
                <a:ea typeface="+mn-ea"/>
                <a:cs typeface="+mn-cs"/>
              </a:rPr>
              <a:t>Age-related reactions to a traumatic event</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http://www.nctsnet.org/sites/default/files/assets/pdfs/age_related_reactions_to_a_traumatic_event.pdf</a:t>
            </a:r>
            <a:r>
              <a:rPr lang="en-US" sz="1200" kern="1200" dirty="0">
                <a:solidFill>
                  <a:schemeClr val="tx1"/>
                </a:solidFill>
                <a:effectLst/>
                <a:latin typeface="+mn-lt"/>
                <a:ea typeface="+mn-ea"/>
                <a:cs typeface="+mn-cs"/>
              </a:rPr>
              <a:t>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Schools Committee. (2008). </a:t>
            </a:r>
            <a:r>
              <a:rPr lang="en-GB" sz="1200" i="1" kern="1200" dirty="0">
                <a:solidFill>
                  <a:schemeClr val="tx1"/>
                </a:solidFill>
                <a:effectLst/>
                <a:latin typeface="+mn-lt"/>
                <a:ea typeface="+mn-ea"/>
                <a:cs typeface="+mn-cs"/>
              </a:rPr>
              <a:t>Child trauma toolkit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22</a:t>
            </a:fld>
            <a:endParaRPr lang="en-US" dirty="0"/>
          </a:p>
        </p:txBody>
      </p:sp>
    </p:spTree>
    <p:extLst>
      <p:ext uri="{BB962C8B-B14F-4D97-AF65-F5344CB8AC3E}">
        <p14:creationId xmlns:p14="http://schemas.microsoft.com/office/powerpoint/2010/main" val="98401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stress response is universal, but </a:t>
            </a:r>
            <a:r>
              <a:rPr lang="en-US" sz="1200" b="0" kern="1200" dirty="0">
                <a:solidFill>
                  <a:schemeClr val="tx1"/>
                </a:solidFill>
                <a:effectLst/>
                <a:latin typeface="+mn-lt"/>
                <a:ea typeface="+mn-ea"/>
                <a:cs typeface="+mn-cs"/>
              </a:rPr>
              <a:t>cultural factors </a:t>
            </a:r>
            <a:r>
              <a:rPr lang="en-US" sz="1200" kern="1200" dirty="0">
                <a:solidFill>
                  <a:schemeClr val="tx1"/>
                </a:solidFill>
                <a:effectLst/>
                <a:latin typeface="+mn-lt"/>
                <a:ea typeface="+mn-ea"/>
                <a:cs typeface="+mn-cs"/>
              </a:rPr>
              <a:t>influence the types of trauma we might face and how we talk about trauma, express distress, understand the event, and heal.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Cultural factors influence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Risk of trauma exposure and exposure to particular types of trauma. </a:t>
            </a:r>
            <a:r>
              <a:rPr lang="en-US" sz="1200" kern="1200" dirty="0">
                <a:solidFill>
                  <a:schemeClr val="tx1"/>
                </a:solidFill>
                <a:effectLst/>
                <a:latin typeface="+mn-lt"/>
                <a:ea typeface="+mn-ea"/>
                <a:cs typeface="+mn-cs"/>
              </a:rPr>
              <a:t>Research suggests that certain racial, ethic, and culture groups, such as African American or LGBTQ youth are at higher risk for exposure to trauma – particularly violent trauma - and related adverse effects. </a:t>
            </a:r>
          </a:p>
          <a:p>
            <a:pPr lvl="0"/>
            <a:endParaRPr lang="en-US" sz="1200" b="1"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How a person describes their experience. </a:t>
            </a:r>
            <a:r>
              <a:rPr lang="en-US" sz="1200" kern="1200" dirty="0">
                <a:solidFill>
                  <a:schemeClr val="tx1"/>
                </a:solidFill>
                <a:effectLst/>
                <a:latin typeface="+mn-lt"/>
                <a:ea typeface="+mn-ea"/>
                <a:cs typeface="+mn-cs"/>
              </a:rPr>
              <a:t>How a traumatic event is perceived varies by culture. People may not use the term “trauma” to describe a particular event or circumstance. In some cases, adverse experiences, particularly those that are chronic, are not considered “traumatic,” but instead are viewed as a normal part of daily life. </a:t>
            </a:r>
          </a:p>
          <a:p>
            <a:pPr lvl="0"/>
            <a:endParaRPr lang="en-US" sz="1200" b="1"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How distress is expressed.</a:t>
            </a:r>
            <a:r>
              <a:rPr lang="en-US" sz="1200" kern="1200" dirty="0">
                <a:solidFill>
                  <a:schemeClr val="tx1"/>
                </a:solidFill>
                <a:effectLst/>
                <a:latin typeface="+mn-lt"/>
                <a:ea typeface="+mn-ea"/>
                <a:cs typeface="+mn-cs"/>
              </a:rPr>
              <a:t> In many non-western cultures, physical complaints and ailments are a primary way that distress is expressed. There are also cultural variations in which emotions are more or less acceptable to express and in what ways. Examples to consider include whether it is acceptable to show anger or sadness outwardly or if</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keeping things inside is the preferred response, and how these expectations vary by gender within a particular group.</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Which topics are acceptable to discuss. </a:t>
            </a:r>
            <a:r>
              <a:rPr lang="en-US" sz="1200" kern="1200" dirty="0">
                <a:solidFill>
                  <a:schemeClr val="tx1"/>
                </a:solidFill>
                <a:effectLst/>
                <a:latin typeface="+mn-lt"/>
                <a:ea typeface="+mn-ea"/>
                <a:cs typeface="+mn-cs"/>
              </a:rPr>
              <a:t>Certain topics, such as mental health, sexuality, or abuse, may be taboo. Discussing abuse or violence—particularly within a family—may be seen as bringing shame.</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How a person makes meaning of experiences and heals from trauma. </a:t>
            </a:r>
            <a:r>
              <a:rPr lang="en-US" sz="1200" kern="1200" dirty="0">
                <a:solidFill>
                  <a:schemeClr val="tx1"/>
                </a:solidFill>
                <a:effectLst/>
                <a:latin typeface="+mn-lt"/>
                <a:ea typeface="+mn-ea"/>
                <a:cs typeface="+mn-cs"/>
              </a:rPr>
              <a:t>How people process and heal from traumatic events is influenced by many factors related to culture, including the role of spirituality in understanding why something happened, spiritual rituals associated with meaning and closure, level of social connection and support, and help-seeking practices. This includes norms for where to seek support, whether from family, friends, community leaders, religious or spiritual leaders, or mental health professionals. Making meaning of trauma is also influenced by the broader impact of any generational or historical trauma, which influences cultural identity and how families and communities understand current experiences of trauma.</a:t>
            </a:r>
          </a:p>
          <a:p>
            <a:pPr marL="171450" lvl="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Wilson, J. P., &amp; So-Kum Tang, C. C. (Eds.). (2007). </a:t>
            </a:r>
            <a:r>
              <a:rPr lang="en-US" sz="1200" i="1" kern="1200" dirty="0">
                <a:solidFill>
                  <a:schemeClr val="tx1"/>
                </a:solidFill>
                <a:effectLst/>
                <a:latin typeface="+mn-lt"/>
                <a:ea typeface="+mn-ea"/>
                <a:cs typeface="+mn-cs"/>
              </a:rPr>
              <a:t>Cross-cultural assessment of psychological trauma and PTSD</a:t>
            </a:r>
            <a:r>
              <a:rPr lang="en-US" sz="1200" kern="1200" dirty="0">
                <a:solidFill>
                  <a:schemeClr val="tx1"/>
                </a:solidFill>
                <a:effectLst/>
                <a:latin typeface="+mn-lt"/>
                <a:ea typeface="+mn-ea"/>
                <a:cs typeface="+mn-cs"/>
              </a:rPr>
              <a:t> (pp. 3–30). New York, NY: Springer US. </a:t>
            </a:r>
          </a:p>
          <a:p>
            <a:pPr marL="171450" lvl="0" indent="-171450">
              <a:buFont typeface="Arial" charset="0"/>
              <a:buChar char="•"/>
            </a:pPr>
            <a:r>
              <a:rPr lang="en-US" sz="1200" kern="1200" dirty="0">
                <a:solidFill>
                  <a:schemeClr val="tx1"/>
                </a:solidFill>
                <a:effectLst/>
                <a:latin typeface="+mn-lt"/>
                <a:ea typeface="+mn-ea"/>
                <a:cs typeface="+mn-cs"/>
              </a:rPr>
              <a:t>Kirmayer, L. J., Groleau, D., Guzder, J., Blake, C., &amp; Jarvis, E. (2003). Cultural consultation: A model of mental health service for multicultural societies. </a:t>
            </a:r>
            <a:r>
              <a:rPr lang="en-US" sz="1200" i="1" kern="1200" dirty="0">
                <a:solidFill>
                  <a:schemeClr val="tx1"/>
                </a:solidFill>
                <a:effectLst/>
                <a:latin typeface="+mn-lt"/>
                <a:ea typeface="+mn-ea"/>
                <a:cs typeface="+mn-cs"/>
              </a:rPr>
              <a:t>Canadian Journal of Psychiatry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48</a:t>
            </a:r>
            <a:r>
              <a:rPr lang="en-US" sz="1200" kern="1200" dirty="0">
                <a:solidFill>
                  <a:schemeClr val="tx1"/>
                </a:solidFill>
                <a:effectLst/>
                <a:latin typeface="+mn-lt"/>
                <a:ea typeface="+mn-ea"/>
                <a:cs typeface="+mn-cs"/>
              </a:rPr>
              <a:t>(3), 145–153. </a:t>
            </a: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a:t>
            </a:r>
            <a:r>
              <a:rPr lang="en-US" sz="1200" kern="1200" dirty="0">
                <a:solidFill>
                  <a:schemeClr val="tx1"/>
                </a:solidFill>
                <a:effectLst/>
                <a:latin typeface="+mn-lt"/>
                <a:ea typeface="+mn-ea"/>
                <a:cs typeface="+mn-cs"/>
              </a:rPr>
              <a:t> (Treatment Improvement Protocol [TIP] Series 57, HHS Publication No. [SMA] 14-4816). Rockville, MD: Author.</a:t>
            </a:r>
          </a:p>
          <a:p>
            <a:pPr marL="0" lvl="0" indent="0">
              <a:buFont typeface="Arial" charset="0"/>
              <a:buNone/>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23</a:t>
            </a:fld>
            <a:endParaRPr lang="en-US" dirty="0"/>
          </a:p>
        </p:txBody>
      </p:sp>
    </p:spTree>
    <p:extLst>
      <p:ext uri="{BB962C8B-B14F-4D97-AF65-F5344CB8AC3E}">
        <p14:creationId xmlns:p14="http://schemas.microsoft.com/office/powerpoint/2010/main" val="2109608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Trauma triggers are reminders of past traumatic experiences that automatically cause the body to react as if the traumatic event is happening again in that moment. Trauma reminders include sights, sounds, smells, feelings, or situations related to a previous traumatic event. When faced with a trauma reminder, our emotional brain assumes the danger is real without having the thinking brain check things out. This allows us to move quickly into action, which can be critical to our survival in some circumstances. For example, if a child is living in a violent environment, reacting automatically to signs of danger like a slammed door, a raised voice, or a threatening tone or gesture, helps that child stay safe. This automatic response is less helpful during the school day when an environment becomes loud or chaotic and that same child has an intense fight or flight response. In these moments, the thinking brain is offline, and the body does not always know whether it is reacting to an actual threat or a false alarm.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Triggers set off responses that can appear confusing and out of place to others and are easily misunderstood when taken at face value. For example, in a school setting, fight or flight behaviors may be misinterpreted as purposefully aggressive, rude, defiant, or lazy. When a child is triggered, it is important to remember that they are not able to access the rational, thinking brain. Trying to convince someone in this state that they are overreacting or threatening punishment may cause further harm.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Child Traumatic Stress.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24</a:t>
            </a:fld>
            <a:endParaRPr lang="en-US" dirty="0"/>
          </a:p>
        </p:txBody>
      </p:sp>
    </p:spTree>
    <p:extLst>
      <p:ext uri="{BB962C8B-B14F-4D97-AF65-F5344CB8AC3E}">
        <p14:creationId xmlns:p14="http://schemas.microsoft.com/office/powerpoint/2010/main" val="196169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Presenters review the sample list of trauma triggers on this slide and ask participants for examples of student triggers they have observed from this list, as well as any others they would like to add.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Potential trauma-related triggers for children and youth include the following:</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Loud noises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Physical touch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Threatening gestures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Authority figures and limit-setting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Chaos or uncertainty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Particular spaces, such as bathrooms or areas that are dimly lit or less monitored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Changes in routine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Hand or body gestures perceived as threatening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Witnessing violence between others, such as peers fighting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Emergency vehicles and police or fire personnel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Certain smells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Weather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Particular times of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van der Kolk,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25</a:t>
            </a:fld>
            <a:endParaRPr lang="en-US" dirty="0"/>
          </a:p>
        </p:txBody>
      </p:sp>
    </p:spTree>
    <p:extLst>
      <p:ext uri="{BB962C8B-B14F-4D97-AF65-F5344CB8AC3E}">
        <p14:creationId xmlns:p14="http://schemas.microsoft.com/office/powerpoint/2010/main" val="1990909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review common responses to trauma triggers and ask participants for additional examples based on their experiences.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responses to trauma-related triggers for youth include the following:</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Fight responses such as yelling, swearing, posturing, and aggressive behavior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Flight responses that include running away, refusing to talk, avoidance, and substance use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Freeze responses such as spacing out, and appearing numb, disconnected, confused, or unresponsive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van der Kolk,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26</a:t>
            </a:fld>
            <a:endParaRPr lang="en-US" dirty="0"/>
          </a:p>
        </p:txBody>
      </p:sp>
    </p:spTree>
    <p:extLst>
      <p:ext uri="{BB962C8B-B14F-4D97-AF65-F5344CB8AC3E}">
        <p14:creationId xmlns:p14="http://schemas.microsoft.com/office/powerpoint/2010/main" val="2074844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review the sample list of trauma triggers on this slide and ask participants for examples of parent triggers they have observed from this list, as well as any others they would like to add.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Parents and other adult caregivers with trauma histories have their own trauma-related triggers. Depending on what a parent’s experience of school was like, just entering the building may trigger a fight or flight response. Other triggers may include feelings of shame or embarrassment about a child who is struggling, confusion in meetings, and fear of other system involvement. Situations that leave adults feeling ashamed, helpless, frightened, or out of control may remind them of past trauma and may trigger intense reactions.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Triggered responses you may witness when working with parents include extreme anger, defensiveness, avoidance, or shutting down. These behaviors are challenging and can be easily misunderstood by staff, leading to negative interactions that interfere with parent engagement and relationship-building. Not every parent has a trauma history, and not all intense responses are signs of a trauma. However, the more schools become aware of trauma and its impact, the more staff are able to recognize and minimize potentially triggering situations.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Center for Child Traumatic Stress.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van der Kolk, B. A. (2014). </a:t>
            </a:r>
            <a:r>
              <a:rPr lang="en-US" sz="1200" i="1" kern="1200" dirty="0">
                <a:solidFill>
                  <a:schemeClr val="tx1"/>
                </a:solidFill>
                <a:effectLst/>
                <a:latin typeface="+mn-lt"/>
                <a:ea typeface="+mn-ea"/>
                <a:cs typeface="+mn-cs"/>
              </a:rPr>
              <a:t>The body keeps the score: Brain, mind, and body in the healing of trauma</a:t>
            </a:r>
            <a:r>
              <a:rPr lang="en-US" sz="1200" kern="1200" dirty="0">
                <a:solidFill>
                  <a:schemeClr val="tx1"/>
                </a:solidFill>
                <a:effectLst/>
                <a:latin typeface="+mn-lt"/>
                <a:ea typeface="+mn-ea"/>
                <a:cs typeface="+mn-cs"/>
              </a:rPr>
              <a:t>. New York: Viking.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27</a:t>
            </a:fld>
            <a:endParaRPr lang="en-US" dirty="0"/>
          </a:p>
        </p:txBody>
      </p:sp>
    </p:spTree>
    <p:extLst>
      <p:ext uri="{BB962C8B-B14F-4D97-AF65-F5344CB8AC3E}">
        <p14:creationId xmlns:p14="http://schemas.microsoft.com/office/powerpoint/2010/main" val="85315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summarize</a:t>
            </a:r>
            <a:r>
              <a:rPr lang="en-US" sz="1200" kern="1200" baseline="0" dirty="0">
                <a:solidFill>
                  <a:schemeClr val="tx1"/>
                </a:solidFill>
                <a:effectLst/>
                <a:latin typeface="+mn-lt"/>
                <a:ea typeface="+mn-ea"/>
                <a:cs typeface="+mn-cs"/>
              </a:rPr>
              <a:t> when we have learned so far:</a:t>
            </a:r>
          </a:p>
          <a:p>
            <a:endParaRPr lang="en-US" sz="1200" kern="1200" baseline="0" dirty="0">
              <a:solidFill>
                <a:schemeClr val="tx1"/>
              </a:solidFill>
              <a:effectLst/>
              <a:latin typeface="+mn-lt"/>
              <a:ea typeface="+mn-ea"/>
              <a:cs typeface="+mn-cs"/>
            </a:endParaRPr>
          </a:p>
          <a:p>
            <a:pPr marL="171450" indent="-171450">
              <a:buFont typeface="Arial" charset="0"/>
              <a:buChar char="•"/>
            </a:pPr>
            <a:r>
              <a:rPr lang="en-US" dirty="0"/>
              <a:t>The brain has a built-in alarm system designed to detect threat and keep us safe.</a:t>
            </a:r>
          </a:p>
          <a:p>
            <a:pPr marL="171450" indent="-171450">
              <a:buFont typeface="Arial" charset="0"/>
              <a:buChar char="•"/>
            </a:pPr>
            <a:r>
              <a:rPr lang="en-US" dirty="0"/>
              <a:t>When faced with a threat, the emotional brain takes over.</a:t>
            </a:r>
          </a:p>
          <a:p>
            <a:pPr marL="171450" indent="-171450">
              <a:buFont typeface="Arial" charset="0"/>
              <a:buChar char="•"/>
            </a:pPr>
            <a:r>
              <a:rPr lang="en-US" dirty="0"/>
              <a:t>A stress becomes traumatic when it overwhelms our stress response system.</a:t>
            </a:r>
          </a:p>
          <a:p>
            <a:pPr marL="171450" indent="-171450">
              <a:buFont typeface="Arial" charset="0"/>
              <a:buChar char="•"/>
            </a:pPr>
            <a:r>
              <a:rPr lang="en-US" dirty="0"/>
              <a:t>A range of acute post-trauma responses are common.</a:t>
            </a:r>
          </a:p>
          <a:p>
            <a:pPr marL="171450" indent="-171450">
              <a:buFont typeface="Arial" charset="0"/>
              <a:buChar char="•"/>
            </a:pPr>
            <a:r>
              <a:rPr lang="en-US" dirty="0"/>
              <a:t>Trauma reminders or “triggers” set off the alarm and cause us to react like the trauma is happening again.</a:t>
            </a:r>
          </a:p>
          <a:p>
            <a:pPr marL="171450" indent="-171450">
              <a:buFont typeface="Arial" charset="0"/>
              <a:buChar char="•"/>
            </a:pPr>
            <a:r>
              <a:rPr lang="en-US" dirty="0"/>
              <a:t>Fight, flight or freeze responses to triggers may seem out of place and can be misunderstood by others.</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28</a:t>
            </a:fld>
            <a:endParaRPr lang="en-US" dirty="0"/>
          </a:p>
        </p:txBody>
      </p:sp>
    </p:spTree>
    <p:extLst>
      <p:ext uri="{BB962C8B-B14F-4D97-AF65-F5344CB8AC3E}">
        <p14:creationId xmlns:p14="http://schemas.microsoft.com/office/powerpoint/2010/main" val="1242527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Presenters should refer to Part Two of the Understanding Trauma and its Impact Activity Packet, and follow the instructions to facilitate the activity and discussion.</a:t>
            </a:r>
          </a:p>
          <a:p>
            <a:endParaRPr lang="en-US" dirty="0"/>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29</a:t>
            </a:fld>
            <a:endParaRPr lang="en-US" dirty="0"/>
          </a:p>
        </p:txBody>
      </p:sp>
    </p:spTree>
    <p:extLst>
      <p:ext uri="{BB962C8B-B14F-4D97-AF65-F5344CB8AC3E}">
        <p14:creationId xmlns:p14="http://schemas.microsoft.com/office/powerpoint/2010/main" val="1423295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3 of this training we review risk and protective factors that influence a child’s response to trauma; potential pathways for youth post-trauma; and the effects of early, chronic trauma on brain development and future functioning.</a:t>
            </a:r>
          </a:p>
        </p:txBody>
      </p:sp>
      <p:sp>
        <p:nvSpPr>
          <p:cNvPr id="4" name="Slide Number Placeholder 3"/>
          <p:cNvSpPr>
            <a:spLocks noGrp="1"/>
          </p:cNvSpPr>
          <p:nvPr>
            <p:ph type="sldNum" sz="quarter" idx="10"/>
          </p:nvPr>
        </p:nvSpPr>
        <p:spPr/>
        <p:txBody>
          <a:bodyPr/>
          <a:lstStyle/>
          <a:p>
            <a:fld id="{A85BAD19-815B-4CA8-8E3D-9608C8F3F9BA}" type="slidenum">
              <a:rPr lang="en-US" smtClean="0"/>
              <a:pPr/>
              <a:t>30</a:t>
            </a:fld>
            <a:endParaRPr lang="en-US" dirty="0"/>
          </a:p>
        </p:txBody>
      </p:sp>
    </p:spTree>
    <p:extLst>
      <p:ext uri="{BB962C8B-B14F-4D97-AF65-F5344CB8AC3E}">
        <p14:creationId xmlns:p14="http://schemas.microsoft.com/office/powerpoint/2010/main" val="29105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Describe the learning</a:t>
            </a:r>
            <a:r>
              <a:rPr lang="en-US" altLang="en-US" b="1" baseline="0" dirty="0"/>
              <a:t> objectives of today’s training.</a:t>
            </a:r>
          </a:p>
          <a:p>
            <a:endParaRPr lang="en-US" altLang="en-US" b="0" baseline="0" dirty="0"/>
          </a:p>
          <a:p>
            <a:r>
              <a:rPr lang="en-US" altLang="en-US" b="0" baseline="0" dirty="0"/>
              <a:t>Today’s training is designed to help you:</a:t>
            </a:r>
          </a:p>
          <a:p>
            <a:endParaRPr lang="en-US" altLang="en-US" b="0" dirty="0"/>
          </a:p>
          <a:p>
            <a:pPr>
              <a:buFontTx/>
              <a:buChar char="•"/>
            </a:pPr>
            <a:r>
              <a:rPr lang="en-US" altLang="en-US" dirty="0"/>
              <a:t>Understand trauma in a broad and inclusive way, including definition</a:t>
            </a:r>
            <a:r>
              <a:rPr lang="en-US" altLang="en-US" baseline="0" dirty="0"/>
              <a:t> and types of trauma;</a:t>
            </a:r>
            <a:endParaRPr lang="en-US" altLang="en-US" dirty="0"/>
          </a:p>
          <a:p>
            <a:pPr>
              <a:buFontTx/>
              <a:buChar char="•"/>
            </a:pPr>
            <a:r>
              <a:rPr lang="en-US" altLang="en-US" dirty="0"/>
              <a:t>Learn how the brain and body respond to stress and trauma;</a:t>
            </a:r>
          </a:p>
          <a:p>
            <a:pPr>
              <a:buFontTx/>
              <a:buChar char="•"/>
            </a:pPr>
            <a:r>
              <a:rPr lang="en-US" altLang="en-US" dirty="0"/>
              <a:t>Recognize the effects of trauma on students, staff, and schools;</a:t>
            </a:r>
            <a:r>
              <a:rPr lang="en-US" altLang="en-US" baseline="0" dirty="0"/>
              <a:t> and</a:t>
            </a:r>
            <a:r>
              <a:rPr lang="en-US" altLang="en-US" dirty="0"/>
              <a:t> </a:t>
            </a:r>
          </a:p>
          <a:p>
            <a:pPr>
              <a:buFontTx/>
              <a:buChar char="•"/>
            </a:pPr>
            <a:r>
              <a:rPr lang="en-US" altLang="en-US" dirty="0"/>
              <a:t>Apply knowledge</a:t>
            </a:r>
            <a:r>
              <a:rPr lang="en-US" altLang="en-US" baseline="0" dirty="0"/>
              <a:t> of trauma to your daily work through discussion and activities.</a:t>
            </a:r>
            <a:endParaRPr lang="en-US" altLang="en-US" dirty="0"/>
          </a:p>
          <a:p>
            <a:pPr>
              <a:buFontTx/>
              <a:buChar char="•"/>
            </a:pPr>
            <a:endParaRPr lang="en-US" altLang="en-US" dirty="0"/>
          </a:p>
          <a:p>
            <a:r>
              <a:rPr lang="en-US" altLang="en-US" b="1" dirty="0"/>
              <a:t>Acknowledge that participants may find material overwhelming</a:t>
            </a:r>
            <a:r>
              <a:rPr lang="en-US" altLang="en-US" b="1" baseline="0" dirty="0"/>
              <a:t> and should take care of themselves</a:t>
            </a:r>
            <a:r>
              <a:rPr lang="en-US" altLang="en-US" b="1" dirty="0"/>
              <a:t>.</a:t>
            </a:r>
          </a:p>
          <a:p>
            <a:endParaRPr lang="en-US" altLang="en-US" b="1" dirty="0"/>
          </a:p>
          <a:p>
            <a:pPr>
              <a:buFontTx/>
              <a:buChar char="•"/>
            </a:pPr>
            <a:r>
              <a:rPr lang="en-US" altLang="en-US" dirty="0"/>
              <a:t>We all experience traumatic events over the course of our lives, and the subject matter of this training may be difficult in light of those experiences.</a:t>
            </a:r>
          </a:p>
          <a:p>
            <a:pPr>
              <a:buFontTx/>
              <a:buChar char="•"/>
            </a:pPr>
            <a:r>
              <a:rPr lang="en-US" altLang="en-US" dirty="0"/>
              <a:t>We encourage you to take a break at any point during the session if you begin to feel overwhelmed.  </a:t>
            </a:r>
          </a:p>
          <a:p>
            <a:endParaRPr lang="en-US" b="1" i="0" u="none" baseline="0" dirty="0"/>
          </a:p>
          <a:p>
            <a:endParaRPr lang="en-US" b="1" i="0" u="none" baseline="0" dirty="0"/>
          </a:p>
          <a:p>
            <a:endParaRPr lang="en-US" i="0" u="none" baseline="0"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a:t>
            </a:fld>
            <a:endParaRPr lang="en-US" dirty="0"/>
          </a:p>
        </p:txBody>
      </p:sp>
    </p:spTree>
    <p:extLst>
      <p:ext uri="{BB962C8B-B14F-4D97-AF65-F5344CB8AC3E}">
        <p14:creationId xmlns:p14="http://schemas.microsoft.com/office/powerpoint/2010/main" val="1469454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Part 2, we reviewed common reactions for children and adolescents that educators may notice immediately following a traumatic event, including reactions to trauma-related triggers. How well a child is able to bounce back from these experiences is influenced by a combination of individual and environmental “risk” and “protective” factors and the complex interactions among these factors as children move through different stages of development. Individual and environmental factors that influence a child’s response to trauma and risk for mental health issues like post-traumatic stress disorder (PTSD) include biological characteristics, family relationships, cultural belief systems, social support networks, including schools, and community-level experiences.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err="1">
                <a:solidFill>
                  <a:schemeClr val="tx1"/>
                </a:solidFill>
                <a:effectLst/>
                <a:latin typeface="+mn-lt"/>
                <a:ea typeface="+mn-ea"/>
                <a:cs typeface="+mn-cs"/>
              </a:rPr>
              <a:t>Masten</a:t>
            </a:r>
            <a:r>
              <a:rPr lang="en-US" sz="1200" kern="1200" dirty="0">
                <a:solidFill>
                  <a:schemeClr val="tx1"/>
                </a:solidFill>
                <a:effectLst/>
                <a:latin typeface="+mn-lt"/>
                <a:ea typeface="+mn-ea"/>
                <a:cs typeface="+mn-cs"/>
              </a:rPr>
              <a:t>, A. S. (2014). Global perspectives on resilience in children and youth. </a:t>
            </a:r>
            <a:r>
              <a:rPr lang="en-US" sz="1200" i="1" kern="1200" dirty="0">
                <a:solidFill>
                  <a:schemeClr val="tx1"/>
                </a:solidFill>
                <a:effectLst/>
                <a:latin typeface="+mn-lt"/>
                <a:ea typeface="+mn-ea"/>
                <a:cs typeface="+mn-cs"/>
              </a:rPr>
              <a:t>Child Development, 85</a:t>
            </a:r>
            <a:r>
              <a:rPr lang="en-US" sz="1200" kern="1200" dirty="0">
                <a:solidFill>
                  <a:schemeClr val="tx1"/>
                </a:solidFill>
                <a:effectLst/>
                <a:latin typeface="+mn-lt"/>
                <a:ea typeface="+mn-ea"/>
                <a:cs typeface="+mn-cs"/>
              </a:rPr>
              <a:t>(1), 6–20.</a:t>
            </a:r>
          </a:p>
          <a:p>
            <a:pPr marL="171450" lvl="0" indent="-171450">
              <a:buFont typeface="Arial" charset="0"/>
              <a:buChar char="•"/>
            </a:pPr>
            <a:r>
              <a:rPr lang="en-US" sz="1200" kern="1200" dirty="0" err="1">
                <a:solidFill>
                  <a:schemeClr val="tx1"/>
                </a:solidFill>
                <a:effectLst/>
                <a:latin typeface="+mn-lt"/>
                <a:ea typeface="+mn-ea"/>
                <a:cs typeface="+mn-cs"/>
              </a:rPr>
              <a:t>Brom</a:t>
            </a:r>
            <a:r>
              <a:rPr lang="en-US" sz="1200" kern="1200" dirty="0">
                <a:solidFill>
                  <a:schemeClr val="tx1"/>
                </a:solidFill>
                <a:effectLst/>
                <a:latin typeface="+mn-lt"/>
                <a:ea typeface="+mn-ea"/>
                <a:cs typeface="+mn-cs"/>
              </a:rPr>
              <a:t>, D., Pat-</a:t>
            </a:r>
            <a:r>
              <a:rPr lang="en-US" sz="1200" kern="1200" dirty="0" err="1">
                <a:solidFill>
                  <a:schemeClr val="tx1"/>
                </a:solidFill>
                <a:effectLst/>
                <a:latin typeface="+mn-lt"/>
                <a:ea typeface="+mn-ea"/>
                <a:cs typeface="+mn-cs"/>
              </a:rPr>
              <a:t>Horenczyk</a:t>
            </a:r>
            <a:r>
              <a:rPr lang="en-US" sz="1200" kern="1200" dirty="0">
                <a:solidFill>
                  <a:schemeClr val="tx1"/>
                </a:solidFill>
                <a:effectLst/>
                <a:latin typeface="+mn-lt"/>
                <a:ea typeface="+mn-ea"/>
                <a:cs typeface="+mn-cs"/>
              </a:rPr>
              <a:t>, R., Ford, J. (Eds.). (2009). </a:t>
            </a:r>
            <a:r>
              <a:rPr lang="en-US" sz="1200" i="1" kern="1200" dirty="0">
                <a:solidFill>
                  <a:schemeClr val="tx1"/>
                </a:solidFill>
                <a:effectLst/>
                <a:latin typeface="+mn-lt"/>
                <a:ea typeface="+mn-ea"/>
                <a:cs typeface="+mn-cs"/>
              </a:rPr>
              <a:t>Treating traumatized children: Risk, resilience and recovery</a:t>
            </a:r>
            <a:r>
              <a:rPr lang="en-US" sz="1200" kern="1200" dirty="0">
                <a:solidFill>
                  <a:schemeClr val="tx1"/>
                </a:solidFill>
                <a:effectLst/>
                <a:latin typeface="+mn-lt"/>
                <a:ea typeface="+mn-ea"/>
                <a:cs typeface="+mn-cs"/>
              </a:rPr>
              <a:t>. London: Routledge. </a:t>
            </a:r>
          </a:p>
          <a:p>
            <a:pPr marL="171450" lvl="0" indent="-171450">
              <a:buFont typeface="Arial" charset="0"/>
              <a:buChar char="•"/>
            </a:pPr>
            <a:r>
              <a:rPr lang="en-US" sz="1200" kern="1200" dirty="0">
                <a:solidFill>
                  <a:schemeClr val="tx1"/>
                </a:solidFill>
                <a:effectLst/>
                <a:latin typeface="+mn-lt"/>
                <a:ea typeface="+mn-ea"/>
                <a:cs typeface="+mn-cs"/>
              </a:rPr>
              <a:t>Layne, C. M., Briggs, E. C., &amp; Courtois, C. A. (2014). Introduction to the special section: Using the trauma history profile to unpack risk factor caravans and their consequences. </a:t>
            </a:r>
            <a:r>
              <a:rPr lang="en-US" sz="1200" i="1" kern="1200" dirty="0">
                <a:solidFill>
                  <a:schemeClr val="tx1"/>
                </a:solidFill>
                <a:effectLst/>
                <a:latin typeface="+mn-lt"/>
                <a:ea typeface="+mn-ea"/>
                <a:cs typeface="+mn-cs"/>
              </a:rPr>
              <a:t>Psychological Trauma: Theory, Research, Practice, and Policy, 6</a:t>
            </a:r>
            <a:r>
              <a:rPr lang="en-US" sz="1200" kern="1200" dirty="0">
                <a:solidFill>
                  <a:schemeClr val="tx1"/>
                </a:solidFill>
                <a:effectLst/>
                <a:latin typeface="+mn-lt"/>
                <a:ea typeface="+mn-ea"/>
                <a:cs typeface="+mn-cs"/>
              </a:rPr>
              <a:t>(Suppl. 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S1–S8. </a:t>
            </a: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31</a:t>
            </a:fld>
            <a:endParaRPr lang="en-US" dirty="0"/>
          </a:p>
        </p:txBody>
      </p:sp>
    </p:spTree>
    <p:extLst>
      <p:ext uri="{BB962C8B-B14F-4D97-AF65-F5344CB8AC3E}">
        <p14:creationId xmlns:p14="http://schemas.microsoft.com/office/powerpoint/2010/main" val="1364390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Individual factors that influence a youth’s response to trauma range from age and gender to how the brain and body are wired to respond to stress: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History of previous exposure to trauma influences how a child responds to subsequent traumatic events. </a:t>
            </a:r>
            <a:r>
              <a:rPr lang="en-US" sz="1200" kern="1200" dirty="0">
                <a:solidFill>
                  <a:schemeClr val="tx1"/>
                </a:solidFill>
                <a:effectLst/>
                <a:latin typeface="+mn-lt"/>
                <a:ea typeface="+mn-ea"/>
                <a:cs typeface="+mn-cs"/>
              </a:rPr>
              <a:t>The more traumatic experiences a child has endured, the greater the risk for negative outcomes, including mental health issues like PTSD.</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The age at which a child is exposed to a traumatic event can impact their response to traumatic event. </a:t>
            </a:r>
            <a:r>
              <a:rPr lang="en-US" sz="1200" kern="1200" dirty="0">
                <a:solidFill>
                  <a:schemeClr val="tx1"/>
                </a:solidFill>
                <a:effectLst/>
                <a:latin typeface="+mn-lt"/>
                <a:ea typeface="+mn-ea"/>
                <a:cs typeface="+mn-cs"/>
              </a:rPr>
              <a:t>Exposure to trauma early in life, while the brain is still developing, can have profound negative effects. Age alone is not itself a risk or protective factor for developing more significant challenges, but interacts with other factors such as degree of adult support, environmental resources, and internal coping skills.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Gender may play a role in how youth respond to trauma. </a:t>
            </a:r>
            <a:r>
              <a:rPr lang="en-US" sz="1200" kern="1200" dirty="0">
                <a:solidFill>
                  <a:schemeClr val="tx1"/>
                </a:solidFill>
                <a:effectLst/>
                <a:latin typeface="+mn-lt"/>
                <a:ea typeface="+mn-ea"/>
                <a:cs typeface="+mn-cs"/>
              </a:rPr>
              <a:t>Research suggests that gender may sometimes be a risk factor for negative outcomes post-trauma. Studies have shown that rates of PTSD are higher among girls than boys. This may be due in part to the effects of particular types of trauma that girls experience, such as sexual assault and child sexual abuse, or the fact that girls may be more likely to exhibit symptoms that fit the criteria for PTSD.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Cognitive ability influences how youth respond to trauma.</a:t>
            </a:r>
            <a:r>
              <a:rPr lang="en-US" sz="1200" kern="1200" dirty="0">
                <a:solidFill>
                  <a:schemeClr val="tx1"/>
                </a:solidFill>
                <a:effectLst/>
                <a:latin typeface="+mn-lt"/>
                <a:ea typeface="+mn-ea"/>
                <a:cs typeface="+mn-cs"/>
              </a:rPr>
              <a:t> High IQ is associated with the presence of information-processing and problem-solving skills that enable children to manage adversity more effectively. Higher IQ is also associated with academic success and related social connections that can be protective for children. Strong executive function and self-regulation skills are associated with increased capacity to cope.</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Self-efficacy, or belief in one’s ability to deal with situations, influences how youth respond to trauma. </a:t>
            </a:r>
            <a:r>
              <a:rPr lang="en-US" sz="1200" kern="1200" dirty="0">
                <a:solidFill>
                  <a:schemeClr val="tx1"/>
                </a:solidFill>
                <a:effectLst/>
                <a:latin typeface="+mn-lt"/>
                <a:ea typeface="+mn-ea"/>
                <a:cs typeface="+mn-cs"/>
              </a:rPr>
              <a:t>A strong sense of control and competency in the face of adversity helps protect youth from negative outcomes.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Biological factors including flexibility in thinking and emotional regulation play a role in how youth respond to trauma. </a:t>
            </a:r>
            <a:r>
              <a:rPr lang="en-US" sz="1200" kern="1200" dirty="0">
                <a:solidFill>
                  <a:schemeClr val="tx1"/>
                </a:solidFill>
                <a:effectLst/>
                <a:latin typeface="+mn-lt"/>
                <a:ea typeface="+mn-ea"/>
                <a:cs typeface="+mn-cs"/>
              </a:rPr>
              <a:t>Youth with strong cognitive skills and the ability to manage emotional responses are better able to adapt and cope with a traumatic event. Exposure to chronic childhood trauma negatively affects how the brain and body are wired to respond to stress and cope with adversity.</a:t>
            </a:r>
          </a:p>
          <a:p>
            <a:pPr marL="171450" lvl="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Pat-Horenczyk, R., Rabinowitz, R. G., Rice, A., &amp; Tucker-Levin, A. (2009). The search for risk and protective factors in childhood PTSD.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171450" lvl="0" indent="-171450">
              <a:buFont typeface="Arial" charset="0"/>
              <a:buChar char="•"/>
            </a:pPr>
            <a:r>
              <a:rPr lang="en-US" sz="1200" kern="1200" dirty="0">
                <a:solidFill>
                  <a:schemeClr val="tx1"/>
                </a:solidFill>
                <a:effectLst/>
                <a:latin typeface="+mn-lt"/>
                <a:ea typeface="+mn-ea"/>
                <a:cs typeface="+mn-cs"/>
              </a:rPr>
              <a:t>Masten, A. S. (2014). </a:t>
            </a:r>
            <a:r>
              <a:rPr lang="en-US" sz="1200" i="1" kern="1200" dirty="0">
                <a:solidFill>
                  <a:schemeClr val="tx1"/>
                </a:solidFill>
                <a:effectLst/>
                <a:latin typeface="+mn-lt"/>
                <a:ea typeface="+mn-ea"/>
                <a:cs typeface="+mn-cs"/>
              </a:rPr>
              <a:t>Ordinary magic: Resilience in development</a:t>
            </a:r>
            <a:r>
              <a:rPr lang="en-US" sz="1200" kern="1200" dirty="0">
                <a:solidFill>
                  <a:schemeClr val="tx1"/>
                </a:solidFill>
                <a:effectLst/>
                <a:latin typeface="+mn-lt"/>
                <a:ea typeface="+mn-ea"/>
                <a:cs typeface="+mn-cs"/>
              </a:rPr>
              <a:t>. New York: The Guilford Press.</a:t>
            </a:r>
          </a:p>
          <a:p>
            <a:pPr marL="171450" lvl="0" indent="-171450">
              <a:buFont typeface="Arial" charset="0"/>
              <a:buChar char="•"/>
            </a:pPr>
            <a:r>
              <a:rPr lang="en-US" sz="1200" kern="1200" dirty="0">
                <a:solidFill>
                  <a:schemeClr val="tx1"/>
                </a:solidFill>
                <a:effectLst/>
                <a:latin typeface="+mn-lt"/>
                <a:ea typeface="+mn-ea"/>
                <a:cs typeface="+mn-cs"/>
              </a:rPr>
              <a:t>Layne, C. M., Briggs, E. C., &amp; Courtois, C. A. (2014). Introduction to the special section: Using the trauma history profile to unpack risk factor caravans and their consequences. </a:t>
            </a:r>
            <a:r>
              <a:rPr lang="en-US" sz="1200" i="1" kern="1200" dirty="0">
                <a:solidFill>
                  <a:schemeClr val="tx1"/>
                </a:solidFill>
                <a:effectLst/>
                <a:latin typeface="+mn-lt"/>
                <a:ea typeface="+mn-ea"/>
                <a:cs typeface="+mn-cs"/>
              </a:rPr>
              <a:t>Psychological Trauma: Theory, Research, Practice, and Policy, 6</a:t>
            </a:r>
            <a:r>
              <a:rPr lang="en-US" sz="1200" kern="1200" dirty="0">
                <a:solidFill>
                  <a:schemeClr val="tx1"/>
                </a:solidFill>
                <a:effectLst/>
                <a:latin typeface="+mn-lt"/>
                <a:ea typeface="+mn-ea"/>
                <a:cs typeface="+mn-cs"/>
              </a:rPr>
              <a:t>(Suppl. 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S1–S8. </a:t>
            </a:r>
          </a:p>
          <a:p>
            <a:pPr marL="171450" lvl="0" indent="-171450">
              <a:buFont typeface="Arial" charset="0"/>
              <a:buChar char="•"/>
            </a:pPr>
            <a:r>
              <a:rPr lang="en-US" sz="1200" kern="1200" dirty="0">
                <a:solidFill>
                  <a:schemeClr val="tx1"/>
                </a:solidFill>
                <a:effectLst/>
                <a:latin typeface="+mn-lt"/>
                <a:ea typeface="+mn-ea"/>
                <a:cs typeface="+mn-cs"/>
              </a:rPr>
              <a:t>Merikangas, K. R., He, J., Burstein, M., Swanson, S. A., Avenevoli, S., Cui, L., … Swendsen, J. (2010). Lifetime prevalence of mental disorders in U.S. adolescents: Results from the National Comorbidity Survey Replication – Adolescent Supplement (NCS-A). </a:t>
            </a:r>
            <a:r>
              <a:rPr lang="en-US" sz="1200" i="1" kern="1200" dirty="0">
                <a:solidFill>
                  <a:schemeClr val="tx1"/>
                </a:solidFill>
                <a:effectLst/>
                <a:latin typeface="+mn-lt"/>
                <a:ea typeface="+mn-ea"/>
                <a:cs typeface="+mn-cs"/>
              </a:rPr>
              <a:t>Journal of the American Academy of Child and Adolescent Psychiatry, 49</a:t>
            </a:r>
            <a:r>
              <a:rPr lang="en-US" sz="1200" kern="1200" dirty="0">
                <a:solidFill>
                  <a:schemeClr val="tx1"/>
                </a:solidFill>
                <a:effectLst/>
                <a:latin typeface="+mn-lt"/>
                <a:ea typeface="+mn-ea"/>
                <a:cs typeface="+mn-cs"/>
              </a:rPr>
              <a:t>, 980–988.</a:t>
            </a:r>
          </a:p>
          <a:p>
            <a:pPr marL="171450" lvl="0" indent="-171450">
              <a:buFont typeface="Arial" charset="0"/>
              <a:buChar char="•"/>
            </a:pPr>
            <a:r>
              <a:rPr lang="en-US" sz="1200" kern="1200" dirty="0">
                <a:solidFill>
                  <a:schemeClr val="tx1"/>
                </a:solidFill>
                <a:effectLst/>
                <a:latin typeface="+mn-lt"/>
                <a:ea typeface="+mn-ea"/>
                <a:cs typeface="+mn-cs"/>
              </a:rPr>
              <a:t>United States Department of Veterans Affairs, National Center on PTSD. (2016). </a:t>
            </a:r>
            <a:r>
              <a:rPr lang="en-US" sz="1200" i="1" kern="1200" dirty="0">
                <a:solidFill>
                  <a:schemeClr val="tx1"/>
                </a:solidFill>
                <a:effectLst/>
                <a:latin typeface="+mn-lt"/>
                <a:ea typeface="+mn-ea"/>
                <a:cs typeface="+mn-cs"/>
              </a:rPr>
              <a:t>PTSD in children and adolescents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http://www.ptsd.va.gov/professional/treatment/children/ptsd_in_children_and_adolescents_overview_for_professionals.asp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(2015). </a:t>
            </a:r>
            <a:r>
              <a:rPr lang="en-US" sz="1200" i="1" kern="1200" dirty="0">
                <a:solidFill>
                  <a:schemeClr val="tx1"/>
                </a:solidFill>
                <a:effectLst/>
                <a:latin typeface="+mn-lt"/>
                <a:ea typeface="+mn-ea"/>
                <a:cs typeface="+mn-cs"/>
              </a:rPr>
              <a:t>Supportive relationships and active skill-building strengthen the foundations of resilience </a:t>
            </a:r>
            <a:r>
              <a:rPr lang="en-US" sz="1200" kern="1200" dirty="0">
                <a:solidFill>
                  <a:schemeClr val="tx1"/>
                </a:solidFill>
                <a:effectLst/>
                <a:latin typeface="+mn-lt"/>
                <a:ea typeface="+mn-ea"/>
                <a:cs typeface="+mn-cs"/>
              </a:rPr>
              <a:t>(Working Paper No. 13). Retrieved from </a:t>
            </a:r>
            <a:r>
              <a:rPr lang="en-US" sz="1200" u="sng" kern="1200" dirty="0">
                <a:solidFill>
                  <a:schemeClr val="tx1"/>
                </a:solidFill>
                <a:effectLst/>
                <a:latin typeface="+mn-lt"/>
                <a:ea typeface="+mn-ea"/>
                <a:cs typeface="+mn-cs"/>
                <a:hlinkClick r:id="rId4"/>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32</a:t>
            </a:fld>
            <a:endParaRPr lang="en-US" dirty="0"/>
          </a:p>
        </p:txBody>
      </p:sp>
    </p:spTree>
    <p:extLst>
      <p:ext uri="{BB962C8B-B14F-4D97-AF65-F5344CB8AC3E}">
        <p14:creationId xmlns:p14="http://schemas.microsoft.com/office/powerpoint/2010/main" val="1397519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Environmental factors that influence a youth’s response to trauma include the nature of the event itself as well as the family and community context within which the youth receives support: </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The nature of the traumatic event itself can influence how youth respond.</a:t>
            </a:r>
            <a:r>
              <a:rPr lang="en-US" sz="1200" kern="1200" dirty="0">
                <a:solidFill>
                  <a:schemeClr val="tx1"/>
                </a:solidFill>
                <a:effectLst/>
                <a:latin typeface="+mn-lt"/>
                <a:ea typeface="+mn-ea"/>
                <a:cs typeface="+mn-cs"/>
              </a:rPr>
              <a:t> Experiences like mass violence and human-made traumas such as war or terrorist attacks, and interpersonal trauma seem to have a greater negative impact.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Proximity to the traumatic event affects how youth respond. </a:t>
            </a:r>
            <a:r>
              <a:rPr lang="en-US" sz="1200" kern="1200" dirty="0">
                <a:solidFill>
                  <a:schemeClr val="tx1"/>
                </a:solidFill>
                <a:effectLst/>
                <a:latin typeface="+mn-lt"/>
                <a:ea typeface="+mn-ea"/>
                <a:cs typeface="+mn-cs"/>
              </a:rPr>
              <a:t>Closer and more direct exposure is associated with more intense post-trauma responses.</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Culture and ethnicity influence how youth respond to traumatic events.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Cultural background can be a risk and protective factor depending on how a group interprets and responds to traumatic experiences. Strong connections to cultural and faith-based communities can be a source of strength in the face of trauma. However, it is important to recognize how exposure to historical trauma and contemporary racial trauma in communities can negatively impact cultural identity, cohesion, and access to culture-specific supports. </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Level of social support influences how youth cope with traumatic events. </a:t>
            </a:r>
            <a:r>
              <a:rPr lang="en-US" sz="1200" kern="1200" dirty="0">
                <a:solidFill>
                  <a:schemeClr val="tx1"/>
                </a:solidFill>
                <a:effectLst/>
                <a:latin typeface="+mn-lt"/>
                <a:ea typeface="+mn-ea"/>
                <a:cs typeface="+mn-cs"/>
              </a:rPr>
              <a:t>Social support includes perceived support, actual support received, and quality of relationships with others. Social support is potentially one of the strongest protective factors in the face of trauma. The extent and quality of available resources and social networks around a child is critical to positive outcomes. Schools are a key part of this support network and play a significant role in buffering the effects of stress on youth.</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Parent–child relationships, parental mental health, and parental history of trauma influence a child’s response to adversity. </a:t>
            </a:r>
            <a:r>
              <a:rPr lang="en-US" sz="1200" kern="1200" dirty="0">
                <a:solidFill>
                  <a:schemeClr val="tx1"/>
                </a:solidFill>
                <a:effectLst/>
                <a:latin typeface="+mn-lt"/>
                <a:ea typeface="+mn-ea"/>
                <a:cs typeface="+mn-cs"/>
              </a:rPr>
              <a:t>A strong relationship with a caring, positive adult is the most important protective factor for children. Secure attachment to an adult provides a critical buffer in the face of stress. Caregivers help a child feel secure, and their presence helps to calm and regulate a child’s stress response system. When, for whatever reason, caregivers are not available to soothe and protect, the results can be devastating. Not surprisingly, high rates of parental PTSD are related to higher rates of child PTSD. When children are exposed to their parents’ trauma stories and post-trauma responses, they begin to respond similarly.</a:t>
            </a:r>
          </a:p>
          <a:p>
            <a:pPr marL="0" lvl="0" indent="0">
              <a:buFont typeface="Arial" charset="0"/>
              <a:buNone/>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b="0" i="1" kern="1200" dirty="0">
                <a:solidFill>
                  <a:schemeClr val="tx1"/>
                </a:solidFill>
                <a:effectLst/>
                <a:latin typeface="+mn-lt"/>
                <a:ea typeface="+mn-ea"/>
                <a:cs typeface="+mn-cs"/>
              </a:rPr>
              <a:t>The health of the broader community can influence a child’s risk for and response to trauma. </a:t>
            </a:r>
            <a:r>
              <a:rPr lang="en-US" sz="1200" kern="1200" dirty="0">
                <a:solidFill>
                  <a:schemeClr val="tx1"/>
                </a:solidFill>
                <a:effectLst/>
                <a:latin typeface="+mn-lt"/>
                <a:ea typeface="+mn-ea"/>
                <a:cs typeface="+mn-cs"/>
              </a:rPr>
              <a:t>Communities plagued by violence often experience systemic trauma stemming from broader health, economic, education, and social policies that maintain economic and social inequalities. In particular, poverty and its related stresses, such as financial and housing instability, lack of access to education and resources, compromised support networks, and racism and discrimination, can be traumatic to the entire community. These experiences influence families and youth and increase risk of exposure to trauma and its negative effects.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Pat-Horenczyk, R., Rabinowitz, R. G., Rice, A., &amp; Tucker-Levin, A. (2009). The search for risk and protective factors in childhood PTSD.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171450" lvl="0" indent="-171450">
              <a:buFont typeface="Arial" charset="0"/>
              <a:buChar char="•"/>
            </a:pPr>
            <a:r>
              <a:rPr lang="en-US" sz="1200" kern="1200" dirty="0">
                <a:solidFill>
                  <a:schemeClr val="tx1"/>
                </a:solidFill>
                <a:effectLst/>
                <a:latin typeface="+mn-lt"/>
                <a:ea typeface="+mn-ea"/>
                <a:cs typeface="+mn-cs"/>
              </a:rPr>
              <a:t>Masten, A. S. (2014). </a:t>
            </a:r>
            <a:r>
              <a:rPr lang="en-US" sz="1200" i="1" kern="1200" dirty="0">
                <a:solidFill>
                  <a:schemeClr val="tx1"/>
                </a:solidFill>
                <a:effectLst/>
                <a:latin typeface="+mn-lt"/>
                <a:ea typeface="+mn-ea"/>
                <a:cs typeface="+mn-cs"/>
              </a:rPr>
              <a:t>Ordinary magic: Resilience in development</a:t>
            </a:r>
            <a:r>
              <a:rPr lang="en-US" sz="1200" kern="1200" dirty="0">
                <a:solidFill>
                  <a:schemeClr val="tx1"/>
                </a:solidFill>
                <a:effectLst/>
                <a:latin typeface="+mn-lt"/>
                <a:ea typeface="+mn-ea"/>
                <a:cs typeface="+mn-cs"/>
              </a:rPr>
              <a:t>. New York: The Guilford Press.</a:t>
            </a:r>
          </a:p>
          <a:p>
            <a:pPr marL="171450" lvl="0" indent="-171450">
              <a:buFont typeface="Arial" charset="0"/>
              <a:buChar char="•"/>
            </a:pPr>
            <a:r>
              <a:rPr lang="en-US" sz="1200" kern="1200" dirty="0">
                <a:solidFill>
                  <a:schemeClr val="tx1"/>
                </a:solidFill>
                <a:effectLst/>
                <a:latin typeface="+mn-lt"/>
                <a:ea typeface="+mn-ea"/>
                <a:cs typeface="+mn-cs"/>
              </a:rPr>
              <a:t>United States Department of Veterans Affairs, National Center on PTSD. (2016). </a:t>
            </a:r>
            <a:r>
              <a:rPr lang="en-US" sz="1200" i="1" kern="1200" dirty="0">
                <a:solidFill>
                  <a:schemeClr val="tx1"/>
                </a:solidFill>
                <a:effectLst/>
                <a:latin typeface="+mn-lt"/>
                <a:ea typeface="+mn-ea"/>
                <a:cs typeface="+mn-cs"/>
              </a:rPr>
              <a:t>PTSD in children and adolescents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http://www.ptsd.va.gov/professional/treatment/children/ptsd_in_children_and_adolescents_overview_for_professionals.asp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Collins, K., Connors, K., Davis, S., Donohue, A., Gardner, S., Goldblatt, E., … Thompson, E. (2010). </a:t>
            </a:r>
            <a:r>
              <a:rPr lang="en-US" sz="1200" i="1" kern="1200" dirty="0">
                <a:solidFill>
                  <a:schemeClr val="tx1"/>
                </a:solidFill>
                <a:effectLst/>
                <a:latin typeface="+mn-lt"/>
                <a:ea typeface="+mn-ea"/>
                <a:cs typeface="+mn-cs"/>
              </a:rPr>
              <a:t>Understanding the impact of trauma and urban poverty on family systems: Risks, resilience, and interventions. </a:t>
            </a:r>
            <a:r>
              <a:rPr lang="en-US" sz="1200" kern="1200" dirty="0">
                <a:solidFill>
                  <a:schemeClr val="tx1"/>
                </a:solidFill>
                <a:effectLst/>
                <a:latin typeface="+mn-lt"/>
                <a:ea typeface="+mn-ea"/>
                <a:cs typeface="+mn-cs"/>
              </a:rPr>
              <a:t>Baltimore, MD: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Family Informed Trauma Treatment Center. </a:t>
            </a: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(2015). </a:t>
            </a:r>
            <a:r>
              <a:rPr lang="en-US" sz="1200" i="1" kern="1200" dirty="0">
                <a:solidFill>
                  <a:schemeClr val="tx1"/>
                </a:solidFill>
                <a:effectLst/>
                <a:latin typeface="+mn-lt"/>
                <a:ea typeface="+mn-ea"/>
                <a:cs typeface="+mn-cs"/>
              </a:rPr>
              <a:t>Supportive relationships and active skill-building strengthen the foundations of resilience </a:t>
            </a:r>
            <a:r>
              <a:rPr lang="en-US" sz="1200" kern="1200" dirty="0">
                <a:solidFill>
                  <a:schemeClr val="tx1"/>
                </a:solidFill>
                <a:effectLst/>
                <a:latin typeface="+mn-lt"/>
                <a:ea typeface="+mn-ea"/>
                <a:cs typeface="+mn-cs"/>
              </a:rPr>
              <a:t>(Working Paper No. 13). Retrieved from </a:t>
            </a:r>
            <a:r>
              <a:rPr lang="en-US" sz="1200" u="sng" kern="1200" dirty="0">
                <a:solidFill>
                  <a:schemeClr val="tx1"/>
                </a:solidFill>
                <a:effectLst/>
                <a:latin typeface="+mn-lt"/>
                <a:ea typeface="+mn-ea"/>
                <a:cs typeface="+mn-cs"/>
                <a:hlinkClick r:id="rId4"/>
              </a:rPr>
              <a:t>www.developingchild.harvard.edu</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33</a:t>
            </a:fld>
            <a:endParaRPr lang="en-US" dirty="0"/>
          </a:p>
        </p:txBody>
      </p:sp>
    </p:spTree>
    <p:extLst>
      <p:ext uri="{BB962C8B-B14F-4D97-AF65-F5344CB8AC3E}">
        <p14:creationId xmlns:p14="http://schemas.microsoft.com/office/powerpoint/2010/main" val="1667114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Most youth who experience a traumatic event do not develop significant mental health issues. However, when traumatic events are experienced without needed supports or when these types of experiences accumulate, the </a:t>
            </a:r>
            <a:r>
              <a:rPr lang="en-US" sz="1200" kern="1200" dirty="0">
                <a:solidFill>
                  <a:schemeClr val="tx1"/>
                </a:solidFill>
                <a:effectLst/>
                <a:latin typeface="+mn-lt"/>
                <a:ea typeface="+mn-ea"/>
                <a:cs typeface="+mn-cs"/>
              </a:rPr>
              <a:t>physiological and psychological impact becomes more significant and challenges to daily functioning more profound.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 number of possible trajectories for youth following a traumatic event—some that lead to health and healing, and others that lead to more significant distress. Which direction youth take depends on the unique combination of individual and environmental risk and protective factors for each child. Here we explore the various pathways youth may take after a traumatic event.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88F568F-A735-4012-92F1-5F01F295EC49}" type="slidenum">
              <a:rPr lang="en-US" smtClean="0"/>
              <a:pPr>
                <a:defRPr/>
              </a:pPr>
              <a:t>34</a:t>
            </a:fld>
            <a:endParaRPr lang="en-US" dirty="0"/>
          </a:p>
        </p:txBody>
      </p:sp>
    </p:spTree>
    <p:extLst>
      <p:ext uri="{BB962C8B-B14F-4D97-AF65-F5344CB8AC3E}">
        <p14:creationId xmlns:p14="http://schemas.microsoft.com/office/powerpoint/2010/main" val="2062069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Resilience refers to a positive, adaptive response to significant adversity. Children and adolescents who demonstrate resilience are able to adapt successfully to stressful situations and maintain healthy functioning. Youth may exhibit some mild symptoms during and after a traumatic event, but these symptoms do not significantly impact their daily functioning or last for long periods of time. It is important to note that resilience does not necessarily mean that people are not changed by their experiences, but rather that they have found a way to adapt that allows them to move forward in a healthy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factors that support resilience in the face of adversity include the following:</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The availability of at least one stable, caring, and supportive relationship with an adult</a:t>
            </a:r>
          </a:p>
          <a:p>
            <a:pPr marL="171450" lvl="0" indent="-171450">
              <a:buFont typeface="Arial" charset="0"/>
              <a:buChar char="•"/>
            </a:pPr>
            <a:r>
              <a:rPr lang="en-US" sz="1200" kern="1200" dirty="0">
                <a:solidFill>
                  <a:schemeClr val="tx1"/>
                </a:solidFill>
                <a:effectLst/>
                <a:latin typeface="+mn-lt"/>
                <a:ea typeface="+mn-ea"/>
                <a:cs typeface="+mn-cs"/>
              </a:rPr>
              <a:t>A sense of mastery over life circumstances</a:t>
            </a:r>
          </a:p>
          <a:p>
            <a:pPr marL="171450" lvl="0" indent="-171450">
              <a:buFont typeface="Arial" charset="0"/>
              <a:buChar char="•"/>
            </a:pPr>
            <a:r>
              <a:rPr lang="en-US" sz="1200" kern="1200" dirty="0">
                <a:solidFill>
                  <a:schemeClr val="tx1"/>
                </a:solidFill>
                <a:effectLst/>
                <a:latin typeface="+mn-lt"/>
                <a:ea typeface="+mn-ea"/>
                <a:cs typeface="+mn-cs"/>
              </a:rPr>
              <a:t>Strong executive function and self-regulation skills</a:t>
            </a:r>
          </a:p>
          <a:p>
            <a:pPr marL="171450" lvl="0" indent="-171450">
              <a:buFont typeface="Arial" charset="0"/>
              <a:buChar char="•"/>
            </a:pPr>
            <a:r>
              <a:rPr lang="en-US" sz="1200" kern="1200" dirty="0">
                <a:solidFill>
                  <a:schemeClr val="tx1"/>
                </a:solidFill>
                <a:effectLst/>
                <a:latin typeface="+mn-lt"/>
                <a:ea typeface="+mn-ea"/>
                <a:cs typeface="+mn-cs"/>
              </a:rPr>
              <a:t>Safe and supportive environments,</a:t>
            </a:r>
            <a:r>
              <a:rPr lang="en-US" sz="1200" kern="1200" baseline="0" dirty="0">
                <a:solidFill>
                  <a:schemeClr val="tx1"/>
                </a:solidFill>
                <a:effectLst/>
                <a:latin typeface="+mn-lt"/>
                <a:ea typeface="+mn-ea"/>
                <a:cs typeface="+mn-cs"/>
              </a:rPr>
              <a:t> including schools and communities</a:t>
            </a:r>
          </a:p>
          <a:p>
            <a:pPr marL="171450" lvl="0" indent="-171450">
              <a:buFont typeface="Arial" charset="0"/>
              <a:buChar char="•"/>
            </a:pPr>
            <a:r>
              <a:rPr lang="en-US" sz="1200" kern="1200" dirty="0">
                <a:solidFill>
                  <a:schemeClr val="tx1"/>
                </a:solidFill>
                <a:effectLst/>
                <a:latin typeface="+mn-lt"/>
                <a:ea typeface="+mn-ea"/>
                <a:cs typeface="+mn-cs"/>
              </a:rPr>
              <a:t>Affirming faith or cultural traditions</a:t>
            </a:r>
          </a:p>
          <a:p>
            <a:pPr marL="171450" lvl="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171450" lvl="0" indent="-171450">
              <a:buFont typeface="Arial" charset="0"/>
              <a:buChar char="•"/>
            </a:pPr>
            <a:r>
              <a:rPr lang="en-US" sz="1200" kern="1200" dirty="0">
                <a:solidFill>
                  <a:schemeClr val="tx1"/>
                </a:solidFill>
                <a:effectLst/>
                <a:latin typeface="+mn-lt"/>
                <a:ea typeface="+mn-ea"/>
                <a:cs typeface="+mn-cs"/>
              </a:rPr>
              <a:t>Masten, A. S. (2014). </a:t>
            </a:r>
            <a:r>
              <a:rPr lang="en-US" sz="1200" i="1" kern="1200" dirty="0">
                <a:solidFill>
                  <a:schemeClr val="tx1"/>
                </a:solidFill>
                <a:effectLst/>
                <a:latin typeface="+mn-lt"/>
                <a:ea typeface="+mn-ea"/>
                <a:cs typeface="+mn-cs"/>
              </a:rPr>
              <a:t>Ordinary magic: Resilience in development</a:t>
            </a:r>
            <a:r>
              <a:rPr lang="en-US" sz="1200" kern="1200" dirty="0">
                <a:solidFill>
                  <a:schemeClr val="tx1"/>
                </a:solidFill>
                <a:effectLst/>
                <a:latin typeface="+mn-lt"/>
                <a:ea typeface="+mn-ea"/>
                <a:cs typeface="+mn-cs"/>
              </a:rPr>
              <a:t>. New York: The Guilford Press.</a:t>
            </a: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(2015). </a:t>
            </a:r>
            <a:r>
              <a:rPr lang="en-US" sz="1200" i="1" kern="1200" dirty="0">
                <a:solidFill>
                  <a:schemeClr val="tx1"/>
                </a:solidFill>
                <a:effectLst/>
                <a:latin typeface="+mn-lt"/>
                <a:ea typeface="+mn-ea"/>
                <a:cs typeface="+mn-cs"/>
              </a:rPr>
              <a:t>Supportive relationships and active skill-building strengthen the foundations of resilience </a:t>
            </a:r>
            <a:r>
              <a:rPr lang="en-US" sz="1200" kern="1200" dirty="0">
                <a:solidFill>
                  <a:schemeClr val="tx1"/>
                </a:solidFill>
                <a:effectLst/>
                <a:latin typeface="+mn-lt"/>
                <a:ea typeface="+mn-ea"/>
                <a:cs typeface="+mn-cs"/>
              </a:rPr>
              <a:t>(Working Paper No. 13). Retrieved from </a:t>
            </a:r>
            <a:r>
              <a:rPr lang="en-US" sz="1200"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35</a:t>
            </a:fld>
            <a:endParaRPr lang="en-US" dirty="0"/>
          </a:p>
        </p:txBody>
      </p:sp>
    </p:spTree>
    <p:extLst>
      <p:ext uri="{BB962C8B-B14F-4D97-AF65-F5344CB8AC3E}">
        <p14:creationId xmlns:p14="http://schemas.microsoft.com/office/powerpoint/2010/main" val="1611744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some important things about resilience to keep in mind: </a:t>
            </a:r>
          </a:p>
          <a:p>
            <a:pPr lvl="0"/>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Children may demonstrate resilience in the face of one type of situation but not another.</a:t>
            </a:r>
          </a:p>
          <a:p>
            <a:pPr marL="171450" lvl="0" indent="-171450">
              <a:buFont typeface="Arial" charset="0"/>
              <a:buChar char="•"/>
            </a:pPr>
            <a:r>
              <a:rPr lang="en-US" sz="1200" kern="1200" dirty="0">
                <a:solidFill>
                  <a:schemeClr val="tx1"/>
                </a:solidFill>
                <a:effectLst/>
                <a:latin typeface="+mn-lt"/>
                <a:ea typeface="+mn-ea"/>
                <a:cs typeface="+mn-cs"/>
              </a:rPr>
              <a:t>Coping skills that support resilience can be developed at any age.</a:t>
            </a:r>
          </a:p>
          <a:p>
            <a:pPr marL="171450" lvl="0" indent="-171450">
              <a:buFont typeface="Arial" charset="0"/>
              <a:buChar char="•"/>
            </a:pPr>
            <a:r>
              <a:rPr lang="en-US" sz="1200" kern="1200" dirty="0">
                <a:solidFill>
                  <a:schemeClr val="tx1"/>
                </a:solidFill>
                <a:effectLst/>
                <a:latin typeface="+mn-lt"/>
                <a:ea typeface="+mn-ea"/>
                <a:cs typeface="+mn-cs"/>
              </a:rPr>
              <a:t>Children do not develop the capacity to positively adapt to adversity in isolation. Resilience develops through an interaction between individual genes, biological systems, and relationships.</a:t>
            </a:r>
          </a:p>
          <a:p>
            <a:pPr marL="171450" lvl="0" indent="-171450">
              <a:buFont typeface="Arial" charset="0"/>
              <a:buChar char="•"/>
            </a:pPr>
            <a:r>
              <a:rPr lang="en-US" sz="1200" kern="1200" dirty="0">
                <a:solidFill>
                  <a:schemeClr val="tx1"/>
                </a:solidFill>
                <a:effectLst/>
                <a:latin typeface="+mn-lt"/>
                <a:ea typeface="+mn-ea"/>
                <a:cs typeface="+mn-cs"/>
              </a:rPr>
              <a:t>Regardless of internal and external resources, children who face extreme adversity are likely to be significantly impacted and to require additional support.</a:t>
            </a:r>
          </a:p>
          <a:p>
            <a:pPr marL="171450" lvl="0" indent="-171450">
              <a:buFont typeface="Arial" charset="0"/>
              <a:buChar char="•"/>
            </a:pPr>
            <a:r>
              <a:rPr lang="en-US" sz="1200" kern="1200" dirty="0">
                <a:solidFill>
                  <a:schemeClr val="tx1"/>
                </a:solidFill>
                <a:effectLst/>
                <a:latin typeface="+mn-lt"/>
                <a:ea typeface="+mn-ea"/>
                <a:cs typeface="+mn-cs"/>
              </a:rPr>
              <a:t>Schools play an important role in fostering student resilience.</a:t>
            </a:r>
          </a:p>
          <a:p>
            <a:pPr marL="0" lvl="0" indent="0">
              <a:buFont typeface="Arial"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err="1">
                <a:solidFill>
                  <a:schemeClr val="tx1"/>
                </a:solidFill>
                <a:effectLst/>
                <a:latin typeface="+mn-lt"/>
                <a:ea typeface="+mn-ea"/>
                <a:cs typeface="+mn-cs"/>
              </a:rPr>
              <a:t>Masten</a:t>
            </a:r>
            <a:r>
              <a:rPr lang="en-US" sz="1200" kern="1200" dirty="0">
                <a:solidFill>
                  <a:schemeClr val="tx1"/>
                </a:solidFill>
                <a:effectLst/>
                <a:latin typeface="+mn-lt"/>
                <a:ea typeface="+mn-ea"/>
                <a:cs typeface="+mn-cs"/>
              </a:rPr>
              <a:t>, A. S. (2014). </a:t>
            </a:r>
            <a:r>
              <a:rPr lang="en-US" sz="1200" i="1" kern="1200" dirty="0">
                <a:solidFill>
                  <a:schemeClr val="tx1"/>
                </a:solidFill>
                <a:effectLst/>
                <a:latin typeface="+mn-lt"/>
                <a:ea typeface="+mn-ea"/>
                <a:cs typeface="+mn-cs"/>
              </a:rPr>
              <a:t>Ordinary magic: Resilience in development</a:t>
            </a:r>
            <a:r>
              <a:rPr lang="en-US" sz="1200" kern="1200" dirty="0">
                <a:solidFill>
                  <a:schemeClr val="tx1"/>
                </a:solidFill>
                <a:effectLst/>
                <a:latin typeface="+mn-lt"/>
                <a:ea typeface="+mn-ea"/>
                <a:cs typeface="+mn-cs"/>
              </a:rPr>
              <a:t>. New York: The Guilford Press.</a:t>
            </a: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(2015). </a:t>
            </a:r>
            <a:r>
              <a:rPr lang="en-US" sz="1200" i="1" kern="1200" dirty="0">
                <a:solidFill>
                  <a:schemeClr val="tx1"/>
                </a:solidFill>
                <a:effectLst/>
                <a:latin typeface="+mn-lt"/>
                <a:ea typeface="+mn-ea"/>
                <a:cs typeface="+mn-cs"/>
              </a:rPr>
              <a:t>Supportive relationships and active skill-building strengthen the foundations of resilience </a:t>
            </a:r>
            <a:r>
              <a:rPr lang="en-US" sz="1200" kern="1200" dirty="0">
                <a:solidFill>
                  <a:schemeClr val="tx1"/>
                </a:solidFill>
                <a:effectLst/>
                <a:latin typeface="+mn-lt"/>
                <a:ea typeface="+mn-ea"/>
                <a:cs typeface="+mn-cs"/>
              </a:rPr>
              <a:t>(Working Paper No. 13). Retrieved from </a:t>
            </a:r>
            <a:r>
              <a:rPr lang="en-US" sz="1200"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36</a:t>
            </a:fld>
            <a:endParaRPr lang="en-US" dirty="0"/>
          </a:p>
        </p:txBody>
      </p:sp>
    </p:spTree>
    <p:extLst>
      <p:ext uri="{BB962C8B-B14F-4D97-AF65-F5344CB8AC3E}">
        <p14:creationId xmlns:p14="http://schemas.microsoft.com/office/powerpoint/2010/main" val="89033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children are able to return to an earlier level of health and well-being, but not before experiencing a longer period of disruption. In this case, the process of recovery may be lengthier than for others with similar experiences.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Understanding that healing may take more time for some than for others allows adults to be flexible and not to make assumptions about what recovery should look like or how quickly it should happen once the event has passed.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 </a:t>
            </a:r>
          </a:p>
          <a:p>
            <a:pPr marL="171450" lvl="0" indent="-171450">
              <a:buFont typeface="Arial" charset="0"/>
              <a:buChar cha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37</a:t>
            </a:fld>
            <a:endParaRPr lang="en-US" dirty="0"/>
          </a:p>
        </p:txBody>
      </p:sp>
    </p:spTree>
    <p:extLst>
      <p:ext uri="{BB962C8B-B14F-4D97-AF65-F5344CB8AC3E}">
        <p14:creationId xmlns:p14="http://schemas.microsoft.com/office/powerpoint/2010/main" val="1964930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Post-traumatic growth refers to positive change or transformation as a result of a traumatic experience. Most of the research on post-traumatic growth has been done with adults. Early research on post-traumatic growth in children suggests that after a traumatic event, some youth describe having a stronger or more positive sense of themselves, more sensitivity to others, and new ways of making meaning of the world and their lives.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Kilmer, R. P., &amp; Gil-Rivas, V. (2010). Exploring posttraumatic growth in children impacted by Hurricane Katrina: Correlates of the phenomenon and developmental considerations. </a:t>
            </a:r>
            <a:r>
              <a:rPr lang="en-US" sz="1200" i="1" kern="1200" dirty="0">
                <a:solidFill>
                  <a:schemeClr val="tx1"/>
                </a:solidFill>
                <a:effectLst/>
                <a:latin typeface="+mn-lt"/>
                <a:ea typeface="+mn-ea"/>
                <a:cs typeface="+mn-cs"/>
              </a:rPr>
              <a:t>Child Development, 81</a:t>
            </a:r>
            <a:r>
              <a:rPr lang="en-US" sz="1200" kern="1200" dirty="0">
                <a:solidFill>
                  <a:schemeClr val="tx1"/>
                </a:solidFill>
                <a:effectLst/>
                <a:latin typeface="+mn-lt"/>
                <a:ea typeface="+mn-ea"/>
                <a:cs typeface="+mn-cs"/>
              </a:rPr>
              <a:t>(4), 1211–1227.</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38</a:t>
            </a:fld>
            <a:endParaRPr lang="en-US" dirty="0"/>
          </a:p>
        </p:txBody>
      </p:sp>
    </p:spTree>
    <p:extLst>
      <p:ext uri="{BB962C8B-B14F-4D97-AF65-F5344CB8AC3E}">
        <p14:creationId xmlns:p14="http://schemas.microsoft.com/office/powerpoint/2010/main" val="1767053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youth are not able to recover easily from a traumatic experience. Children may develop reactions to trauma that become more intense over time and impact all aspects of their daily lives. If unaddressed, child traumatic stress can lead to long-term difficulties with school, relationships, and future health. Educators and others who are aware of the signs of trauma-related distress can help students access interventions necessary to prevent long-term challenges.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children experience severe, persisting distress after a traumatic event. The body’s attempts to adjust are not effective and the child is not able return to balance after the strain of an overwhelming experience.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Immediate trauma symptoms such as feelings of anxiety and fear and related behaviors intensify and have a noticeable impact on school performance. Children and youth experiencing severe distress are likely to need more intensive, individualized supports to heal. </a:t>
            </a:r>
          </a:p>
          <a:p>
            <a:pPr marL="0" lvl="0" indent="0">
              <a:buFont typeface="Arial"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a:t>
            </a:r>
            <a:r>
              <a:rPr lang="en-US" sz="1200" kern="1200" dirty="0" err="1">
                <a:solidFill>
                  <a:schemeClr val="tx1"/>
                </a:solidFill>
                <a:effectLst/>
                <a:latin typeface="+mn-lt"/>
                <a:ea typeface="+mn-ea"/>
                <a:cs typeface="+mn-cs"/>
              </a:rPr>
              <a:t>Rimmasch</a:t>
            </a:r>
            <a:r>
              <a:rPr lang="en-US" sz="1200" kern="1200" dirty="0">
                <a:solidFill>
                  <a:schemeClr val="tx1"/>
                </a:solidFill>
                <a:effectLst/>
                <a:latin typeface="+mn-lt"/>
                <a:ea typeface="+mn-ea"/>
                <a:cs typeface="+mn-cs"/>
              </a:rPr>
              <a:t>, H., Southwick, J., </a:t>
            </a:r>
            <a:r>
              <a:rPr lang="en-US" sz="1200" kern="1200" dirty="0" err="1">
                <a:solidFill>
                  <a:schemeClr val="tx1"/>
                </a:solidFill>
                <a:effectLst/>
                <a:latin typeface="+mn-lt"/>
                <a:ea typeface="+mn-ea"/>
                <a:cs typeface="+mn-cs"/>
              </a:rPr>
              <a:t>Morena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Hobfoll</a:t>
            </a:r>
            <a:r>
              <a:rPr lang="en-US" sz="1200" kern="1200" dirty="0">
                <a:solidFill>
                  <a:schemeClr val="tx1"/>
                </a:solidFill>
                <a:effectLst/>
                <a:latin typeface="+mn-lt"/>
                <a:ea typeface="+mn-ea"/>
                <a:cs typeface="+mn-cs"/>
              </a:rPr>
              <a:t>, S., … Ford, J. D. (2009). Promoting “resilient” posttraumatic adjustment in childhood and beyond: “Unpacking” life events, adjustment trajectories, resources and interventions. In D. </a:t>
            </a:r>
            <a:r>
              <a:rPr lang="en-US" sz="1200" kern="1200" dirty="0" err="1">
                <a:solidFill>
                  <a:schemeClr val="tx1"/>
                </a:solidFill>
                <a:effectLst/>
                <a:latin typeface="+mn-lt"/>
                <a:ea typeface="+mn-ea"/>
                <a:cs typeface="+mn-cs"/>
              </a:rPr>
              <a:t>Brom</a:t>
            </a:r>
            <a:r>
              <a:rPr lang="en-US" sz="1200" kern="1200" dirty="0">
                <a:solidFill>
                  <a:schemeClr val="tx1"/>
                </a:solidFill>
                <a:effectLst/>
                <a:latin typeface="+mn-lt"/>
                <a:ea typeface="+mn-ea"/>
                <a:cs typeface="+mn-cs"/>
              </a:rPr>
              <a:t>, D., R. Pat-</a:t>
            </a:r>
            <a:r>
              <a:rPr lang="en-US" sz="1200" kern="1200" dirty="0" err="1">
                <a:solidFill>
                  <a:schemeClr val="tx1"/>
                </a:solidFill>
                <a:effectLst/>
                <a:latin typeface="+mn-lt"/>
                <a:ea typeface="+mn-ea"/>
                <a:cs typeface="+mn-cs"/>
              </a:rPr>
              <a:t>Horenczyk</a:t>
            </a:r>
            <a:r>
              <a:rPr lang="en-US" sz="1200" kern="1200" dirty="0">
                <a:solidFill>
                  <a:schemeClr val="tx1"/>
                </a:solidFill>
                <a:effectLst/>
                <a:latin typeface="+mn-lt"/>
                <a:ea typeface="+mn-ea"/>
                <a:cs typeface="+mn-cs"/>
              </a:rPr>
              <a:t>,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39</a:t>
            </a:fld>
            <a:endParaRPr lang="en-US" dirty="0"/>
          </a:p>
        </p:txBody>
      </p:sp>
    </p:spTree>
    <p:extLst>
      <p:ext uri="{BB962C8B-B14F-4D97-AF65-F5344CB8AC3E}">
        <p14:creationId xmlns:p14="http://schemas.microsoft.com/office/powerpoint/2010/main" val="246327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Decline occurs when a child is initially able to manage the strain of the traumatic experience, but over time their stress response system becomes exhausted and unable maintain a healthy level of functioning. A child may appear to manage the experience effectively for a time but then begin to experience more significant and disruptive symptoms.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be aware of this possibility so that delayed post-trauma responses are not misinterpreted as unrelated to the earlier trauma. For some, post-traumatic stress symptoms can appear months or years after the event.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Rimmasch, H., Southwick, J., Morena, M., Hobfoll, S., … Ford, J. D. (2009). Promoting “resilient” posttraumatic adjustment in childhood and beyond: “Unpacking” life events, adjustment trajectories, resources and interventions. In D. Brom, D., R. Pat-Horenczyk,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40</a:t>
            </a:fld>
            <a:endParaRPr lang="en-US" dirty="0"/>
          </a:p>
        </p:txBody>
      </p:sp>
    </p:spTree>
    <p:extLst>
      <p:ext uri="{BB962C8B-B14F-4D97-AF65-F5344CB8AC3E}">
        <p14:creationId xmlns:p14="http://schemas.microsoft.com/office/powerpoint/2010/main" val="140162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first part of this training, we define the term “trauma”; identify different types of potentially traumatic experiences for children and youth; and examine the research on rates of childhood trauma.</a:t>
            </a:r>
          </a:p>
        </p:txBody>
      </p:sp>
      <p:sp>
        <p:nvSpPr>
          <p:cNvPr id="4" name="Slide Number Placeholder 3"/>
          <p:cNvSpPr>
            <a:spLocks noGrp="1"/>
          </p:cNvSpPr>
          <p:nvPr>
            <p:ph type="sldNum" sz="quarter" idx="10"/>
          </p:nvPr>
        </p:nvSpPr>
        <p:spPr/>
        <p:txBody>
          <a:bodyPr/>
          <a:lstStyle/>
          <a:p>
            <a:fld id="{A85BAD19-815B-4CA8-8E3D-9608C8F3F9BA}" type="slidenum">
              <a:rPr lang="en-US" smtClean="0"/>
              <a:pPr/>
              <a:t>5</a:t>
            </a:fld>
            <a:endParaRPr lang="en-US" dirty="0"/>
          </a:p>
        </p:txBody>
      </p:sp>
    </p:spTree>
    <p:extLst>
      <p:ext uri="{BB962C8B-B14F-4D97-AF65-F5344CB8AC3E}">
        <p14:creationId xmlns:p14="http://schemas.microsoft.com/office/powerpoint/2010/main" val="1208468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Stable maladaptive functioning occurs when a youth functions poorly before and after a traumatic event. Youth who have already been exposed to other forms of adversity and have struggled to recover are vulnerable to continued negative effects. These students are likely to have significant emotional and behavioral difficulties that impact their daily experience in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Layne, C., Beck, C., </a:t>
            </a:r>
            <a:r>
              <a:rPr lang="en-US" sz="1200" kern="1200" dirty="0" err="1">
                <a:solidFill>
                  <a:schemeClr val="tx1"/>
                </a:solidFill>
                <a:effectLst/>
                <a:latin typeface="+mn-lt"/>
                <a:ea typeface="+mn-ea"/>
                <a:cs typeface="+mn-cs"/>
              </a:rPr>
              <a:t>Rimmasch</a:t>
            </a:r>
            <a:r>
              <a:rPr lang="en-US" sz="1200" kern="1200" dirty="0">
                <a:solidFill>
                  <a:schemeClr val="tx1"/>
                </a:solidFill>
                <a:effectLst/>
                <a:latin typeface="+mn-lt"/>
                <a:ea typeface="+mn-ea"/>
                <a:cs typeface="+mn-cs"/>
              </a:rPr>
              <a:t>, H., Southwick, J., </a:t>
            </a:r>
            <a:r>
              <a:rPr lang="en-US" sz="1200" kern="1200" dirty="0" err="1">
                <a:solidFill>
                  <a:schemeClr val="tx1"/>
                </a:solidFill>
                <a:effectLst/>
                <a:latin typeface="+mn-lt"/>
                <a:ea typeface="+mn-ea"/>
                <a:cs typeface="+mn-cs"/>
              </a:rPr>
              <a:t>Morena</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Hobfoll</a:t>
            </a:r>
            <a:r>
              <a:rPr lang="en-US" sz="1200" kern="1200" dirty="0">
                <a:solidFill>
                  <a:schemeClr val="tx1"/>
                </a:solidFill>
                <a:effectLst/>
                <a:latin typeface="+mn-lt"/>
                <a:ea typeface="+mn-ea"/>
                <a:cs typeface="+mn-cs"/>
              </a:rPr>
              <a:t>, S., … Ford, J. D. (2009). Promoting “resilient” posttraumatic adjustment in childhood and beyond: “Unpacking” life events, adjustment trajectories, resources and interventions. In D. </a:t>
            </a:r>
            <a:r>
              <a:rPr lang="en-US" sz="1200" kern="1200" dirty="0" err="1">
                <a:solidFill>
                  <a:schemeClr val="tx1"/>
                </a:solidFill>
                <a:effectLst/>
                <a:latin typeface="+mn-lt"/>
                <a:ea typeface="+mn-ea"/>
                <a:cs typeface="+mn-cs"/>
              </a:rPr>
              <a:t>Brom</a:t>
            </a:r>
            <a:r>
              <a:rPr lang="en-US" sz="1200" kern="1200" dirty="0">
                <a:solidFill>
                  <a:schemeClr val="tx1"/>
                </a:solidFill>
                <a:effectLst/>
                <a:latin typeface="+mn-lt"/>
                <a:ea typeface="+mn-ea"/>
                <a:cs typeface="+mn-cs"/>
              </a:rPr>
              <a:t>, D., R. Pat-</a:t>
            </a:r>
            <a:r>
              <a:rPr lang="en-US" sz="1200" kern="1200" dirty="0" err="1">
                <a:solidFill>
                  <a:schemeClr val="tx1"/>
                </a:solidFill>
                <a:effectLst/>
                <a:latin typeface="+mn-lt"/>
                <a:ea typeface="+mn-ea"/>
                <a:cs typeface="+mn-cs"/>
              </a:rPr>
              <a:t>Horenczyk</a:t>
            </a:r>
            <a:r>
              <a:rPr lang="en-US" sz="1200" kern="1200" dirty="0">
                <a:solidFill>
                  <a:schemeClr val="tx1"/>
                </a:solidFill>
                <a:effectLst/>
                <a:latin typeface="+mn-lt"/>
                <a:ea typeface="+mn-ea"/>
                <a:cs typeface="+mn-cs"/>
              </a:rPr>
              <a:t>, &amp; J. D. Ford (Eds.), </a:t>
            </a:r>
            <a:r>
              <a:rPr lang="en-US" sz="1200" i="1" kern="1200" dirty="0">
                <a:solidFill>
                  <a:schemeClr val="tx1"/>
                </a:solidFill>
                <a:effectLst/>
                <a:latin typeface="+mn-lt"/>
                <a:ea typeface="+mn-ea"/>
                <a:cs typeface="+mn-cs"/>
              </a:rPr>
              <a:t>Treating traumatized children: Risk, resilience and recovery </a:t>
            </a:r>
            <a:r>
              <a:rPr lang="en-US" sz="1200" kern="1200" dirty="0">
                <a:solidFill>
                  <a:schemeClr val="tx1"/>
                </a:solidFill>
                <a:effectLst/>
                <a:latin typeface="+mn-lt"/>
                <a:ea typeface="+mn-ea"/>
                <a:cs typeface="+mn-cs"/>
              </a:rPr>
              <a:t>(pp. 51–71). New York: Routledge.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41</a:t>
            </a:fld>
            <a:endParaRPr lang="en-US" dirty="0"/>
          </a:p>
        </p:txBody>
      </p:sp>
    </p:spTree>
    <p:extLst>
      <p:ext uri="{BB962C8B-B14F-4D97-AF65-F5344CB8AC3E}">
        <p14:creationId xmlns:p14="http://schemas.microsoft.com/office/powerpoint/2010/main" val="1351882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
          <p:cNvSpPr>
            <a:spLocks noGrp="1" noRot="1" noChangeAspect="1" noChangeArrowheads="1" noTextEdit="1"/>
          </p:cNvSpPr>
          <p:nvPr>
            <p:ph type="sldImg"/>
          </p:nvPr>
        </p:nvSpPr>
        <p:spPr>
          <a:solidFill>
            <a:srgbClr val="FFFFFF"/>
          </a:solidFill>
          <a:ln/>
        </p:spPr>
      </p:sp>
      <p:sp>
        <p:nvSpPr>
          <p:cNvPr id="221187" name="Rectangle 2"/>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post-trauma symptoms continue, worsen, and start to significantly impact daily life, youth may meet the criteria for a diagnosable mental health issue, such as post-traumatic stress disorder, or PTSD. Even if you are not in a position to diagnose or treat issues like PTSD, it is helpful to know the warning signs. You may be in a position to connect children and their families to the support they need.</a:t>
            </a:r>
          </a:p>
          <a:p>
            <a:endParaRPr lang="en-US" sz="1200" baseline="0" dirty="0">
              <a:latin typeface="Calibri" pitchFamily="34" charset="0"/>
            </a:endParaRPr>
          </a:p>
          <a:p>
            <a:r>
              <a:rPr lang="en-US" sz="1200" kern="1200" dirty="0">
                <a:solidFill>
                  <a:schemeClr val="tx1"/>
                </a:solidFill>
                <a:effectLst/>
                <a:latin typeface="+mn-lt"/>
                <a:ea typeface="+mn-ea"/>
                <a:cs typeface="+mn-cs"/>
              </a:rPr>
              <a:t>Youth who experience the following 4 main types of symptoms that significantly impair their daily functioning for longer than one month may be diagnosed with PTSD: </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First, youth may have memories, nightmares, flashbacks, or intense reactions to trauma reminders that cause them to feel like they are reliving or re-experiencing the traumatic event. Elementary school–age children may mis-order events and believe that there were warning signs that predicted the trauma that they should watch out for in the present. Children and adolescents may get stuck in a pattern of repeating or re-enacting aspects of the traumatic experience through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 drawings, conversation, or behaviors. </a:t>
            </a:r>
          </a:p>
          <a:p>
            <a:pPr marL="228600" lvl="0" indent="-228600">
              <a:buFont typeface="+mj-lt"/>
              <a:buAutoNum type="arabicPeriod"/>
            </a:pPr>
            <a:r>
              <a:rPr lang="en-US" sz="1200" kern="1200" dirty="0">
                <a:solidFill>
                  <a:schemeClr val="tx1"/>
                </a:solidFill>
                <a:effectLst/>
                <a:latin typeface="+mn-lt"/>
                <a:ea typeface="+mn-ea"/>
                <a:cs typeface="+mn-cs"/>
              </a:rPr>
              <a:t>Second, youth may begin to organize their lives around the traumatic event by avoiding situations, thoughts, and feelings that remind them of the trauma. This includes avoiding people, locations, and activities that they once enjoyed. </a:t>
            </a:r>
          </a:p>
          <a:p>
            <a:pPr marL="228600" lvl="0" indent="-228600">
              <a:buFont typeface="+mj-lt"/>
              <a:buAutoNum type="arabicPeriod"/>
            </a:pPr>
            <a:r>
              <a:rPr lang="en-US" sz="1200" kern="1200" dirty="0">
                <a:solidFill>
                  <a:schemeClr val="tx1"/>
                </a:solidFill>
                <a:effectLst/>
                <a:latin typeface="+mn-lt"/>
                <a:ea typeface="+mn-ea"/>
                <a:cs typeface="+mn-cs"/>
              </a:rPr>
              <a:t>Children and adolescents with PTSD also experience long-term changes to their stress response system. The emotional brain becomes increasingly over-reactive and the thinking brain increasingly under-reactive, so children see danger everywhere and respond as if they are constantly under attack. This may look like startling easily; extreme irritability and anger; difficulty concentrating; aggressive, reckless, or self-destructive behaviors; or sleep disturbances. Children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may also exhibit responses that look like daydreaming, appear non-reactive or blank, or refer to places that they imagine going to in their minds. </a:t>
            </a:r>
          </a:p>
          <a:p>
            <a:pPr marL="228600" lvl="0" indent="-228600">
              <a:buFont typeface="+mj-lt"/>
              <a:buAutoNum type="arabicPeriod"/>
            </a:pPr>
            <a:r>
              <a:rPr lang="en-US" sz="1200" kern="1200" dirty="0">
                <a:solidFill>
                  <a:schemeClr val="tx1"/>
                </a:solidFill>
                <a:effectLst/>
                <a:latin typeface="+mn-lt"/>
                <a:ea typeface="+mn-ea"/>
                <a:cs typeface="+mn-cs"/>
              </a:rPr>
              <a:t>Finally, children and adolescents may experience negative changes in beliefs and mood, including their perception of self and others. For example, youth exposed to trauma may think they are to blame, and view themselves as bad. Youth may also begin to believe that no one can be trusted and that the world is not a safe place.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consider</a:t>
            </a:r>
            <a:r>
              <a:rPr lang="en-US" sz="1200" kern="1200" baseline="0" dirty="0">
                <a:solidFill>
                  <a:schemeClr val="tx1"/>
                </a:solidFill>
                <a:effectLst/>
                <a:latin typeface="+mn-lt"/>
                <a:ea typeface="+mn-ea"/>
                <a:cs typeface="+mn-cs"/>
              </a:rPr>
              <a:t> cultural factors that may influence symptoms of PTSD. </a:t>
            </a:r>
            <a:r>
              <a:rPr lang="en-US" sz="1200" kern="1200" dirty="0">
                <a:solidFill>
                  <a:schemeClr val="tx1"/>
                </a:solidFill>
                <a:effectLst/>
                <a:latin typeface="+mn-lt"/>
                <a:ea typeface="+mn-ea"/>
                <a:cs typeface="+mn-cs"/>
              </a:rPr>
              <a:t>Current criteria for diagnosing PTSD may not capture all cultural variations in symptoms. For example, in non-western cultures, somatic or body symptoms can be a common response to trauma; these aren’t currently included in the main criteria for PTSD. If you are a mental health professional working with youth exposed to trauma in school or community settings, it is important to explore how various cultures may respond to trauma when assessing youth for mental health issues like PTSD. Without awareness of these cultural variations, mental health providers may miss critical information that helps them to make an accurate diagnosis.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United States Department of Veterans Affairs, National Center on PTSD. (2016). </a:t>
            </a:r>
            <a:r>
              <a:rPr lang="en-US" sz="1200" i="1" kern="1200" dirty="0">
                <a:solidFill>
                  <a:schemeClr val="tx1"/>
                </a:solidFill>
                <a:effectLst/>
                <a:latin typeface="+mn-lt"/>
                <a:ea typeface="+mn-ea"/>
                <a:cs typeface="+mn-cs"/>
              </a:rPr>
              <a:t>PTSD in children and adolescents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http://www.ptsd.va.gov/professional/treatment/children/ptsd_in_children_and_adolescents_overview_for_professionals.asp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United States Department of Veterans Affairs, National Center on PTSD. (2017). </a:t>
            </a:r>
            <a:r>
              <a:rPr lang="en-US" sz="1200" i="1" kern="1200" dirty="0">
                <a:solidFill>
                  <a:schemeClr val="tx1"/>
                </a:solidFill>
                <a:effectLst/>
                <a:latin typeface="+mn-lt"/>
                <a:ea typeface="+mn-ea"/>
                <a:cs typeface="+mn-cs"/>
              </a:rPr>
              <a:t>PTSD and DSM-5</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4"/>
              </a:rPr>
              <a:t>http://www.ptsd.va.gov/professional/PTSD-overview/dsm5_criteria_ptsd.asp</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Wilson, J. P., &amp; So-Kum Tang, C. C. (Eds). (2007). </a:t>
            </a:r>
            <a:r>
              <a:rPr lang="en-US" sz="1200" i="1" kern="1200" dirty="0">
                <a:solidFill>
                  <a:schemeClr val="tx1"/>
                </a:solidFill>
                <a:effectLst/>
                <a:latin typeface="+mn-lt"/>
                <a:ea typeface="+mn-ea"/>
                <a:cs typeface="+mn-cs"/>
              </a:rPr>
              <a:t>Cross-cultural assessment of psychological trauma and PTSD</a:t>
            </a:r>
            <a:r>
              <a:rPr lang="en-US" sz="1200" kern="1200" dirty="0">
                <a:solidFill>
                  <a:schemeClr val="tx1"/>
                </a:solidFill>
                <a:effectLst/>
                <a:latin typeface="+mn-lt"/>
                <a:ea typeface="+mn-ea"/>
                <a:cs typeface="+mn-cs"/>
              </a:rPr>
              <a:t> (pp. 3–30). New York, NY: Springer US. </a:t>
            </a:r>
          </a:p>
          <a:p>
            <a:pPr marL="171450" lvl="0" indent="-171450">
              <a:buFont typeface="Arial" charset="0"/>
              <a:buChar char="•"/>
            </a:pPr>
            <a:r>
              <a:rPr lang="en-US" sz="1200" kern="1200" dirty="0">
                <a:solidFill>
                  <a:schemeClr val="tx1"/>
                </a:solidFill>
                <a:effectLst/>
                <a:latin typeface="+mn-lt"/>
                <a:ea typeface="+mn-ea"/>
                <a:cs typeface="+mn-cs"/>
              </a:rPr>
              <a:t>Hinton, D. E., &amp; Lewis-Fernández, R. (2011). The cross-cultural validity of posttraumatic stress disorder: Implications for DSM-5. </a:t>
            </a:r>
            <a:r>
              <a:rPr lang="en-US" sz="1200" i="1" kern="1200" dirty="0">
                <a:solidFill>
                  <a:schemeClr val="tx1"/>
                </a:solidFill>
                <a:effectLst/>
                <a:latin typeface="+mn-lt"/>
                <a:ea typeface="+mn-ea"/>
                <a:cs typeface="+mn-cs"/>
              </a:rPr>
              <a:t>Depression and Anxiety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(9), 783–801. </a:t>
            </a:r>
          </a:p>
          <a:p>
            <a:pPr marL="171450" lvl="0" indent="-171450">
              <a:buFont typeface="Arial" charset="0"/>
              <a:buChar char="•"/>
            </a:pPr>
            <a:r>
              <a:rPr lang="en-US" sz="1200" kern="1200" dirty="0">
                <a:solidFill>
                  <a:schemeClr val="tx1"/>
                </a:solidFill>
                <a:effectLst/>
                <a:latin typeface="+mn-lt"/>
                <a:ea typeface="+mn-ea"/>
                <a:cs typeface="+mn-cs"/>
              </a:rPr>
              <a:t>Scheeringa, M. S., Wright, M. J., Hunt, J. P., &amp; Zeanah, C. H. (2006). Factors affecting the diagnosis and prediction of PTSD symptomatology in children and adolescents. </a:t>
            </a:r>
            <a:r>
              <a:rPr lang="en-US" sz="1200" i="1" kern="1200" dirty="0">
                <a:solidFill>
                  <a:schemeClr val="tx1"/>
                </a:solidFill>
                <a:effectLst/>
                <a:latin typeface="+mn-lt"/>
                <a:ea typeface="+mn-ea"/>
                <a:cs typeface="+mn-cs"/>
              </a:rPr>
              <a:t>American Journal of Psychiatry, 163</a:t>
            </a:r>
            <a:r>
              <a:rPr lang="en-US" sz="1200" kern="1200" dirty="0">
                <a:solidFill>
                  <a:schemeClr val="tx1"/>
                </a:solidFill>
                <a:effectLst/>
                <a:latin typeface="+mn-lt"/>
                <a:ea typeface="+mn-ea"/>
                <a:cs typeface="+mn-cs"/>
              </a:rPr>
              <a:t>, 644–651. </a:t>
            </a:r>
          </a:p>
          <a:p>
            <a:pPr lvl="0"/>
            <a:endParaRPr lang="en-US" sz="1200" kern="1200" dirty="0">
              <a:solidFill>
                <a:schemeClr val="tx1"/>
              </a:solidFill>
              <a:effectLst/>
              <a:latin typeface="+mn-lt"/>
              <a:ea typeface="+mn-ea"/>
              <a:cs typeface="+mn-cs"/>
            </a:endParaRPr>
          </a:p>
          <a:p>
            <a:endParaRPr lang="en-US" sz="1200" baseline="0" dirty="0">
              <a:latin typeface="Calibri" pitchFamily="34" charset="0"/>
            </a:endParaRPr>
          </a:p>
          <a:p>
            <a:endParaRPr lang="en-US" sz="1200" baseline="0" dirty="0">
              <a:latin typeface="Calibri" pitchFamily="34" charset="0"/>
            </a:endParaRPr>
          </a:p>
        </p:txBody>
      </p:sp>
    </p:spTree>
    <p:extLst>
      <p:ext uri="{BB962C8B-B14F-4D97-AF65-F5344CB8AC3E}">
        <p14:creationId xmlns:p14="http://schemas.microsoft.com/office/powerpoint/2010/main" val="528238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far in Part 3 of this e-book, we have talked about individual and environmental risk and protective factors that influence a child’s response to a traumatic event, various pathways for youth post-trauma, and what it looks like when children experience more significant distress, such as PTSD. Next, we explore what happens when exposure to trauma starts early, particularly within a child’s caregiving environment, and continues over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Part 1, we referred to this as “complex trauma.” When children are exposed to chronic interpersonal trauma while the brain is still developing, these experiences can alter how the brain develops and have long-term negative effects. To understand the impact of early trauma, let’s return to the brain, and review key concepts related to brain development and how this development is altered by chronic exposure to threat.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43</a:t>
            </a:fld>
            <a:endParaRPr lang="en-US" dirty="0"/>
          </a:p>
        </p:txBody>
      </p:sp>
    </p:spTree>
    <p:extLst>
      <p:ext uri="{BB962C8B-B14F-4D97-AF65-F5344CB8AC3E}">
        <p14:creationId xmlns:p14="http://schemas.microsoft.com/office/powerpoint/2010/main" val="1277243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understand the impact of early trauma, let’s return to the brain, and review key concepts related to brain development and how this development is altered by chronic exposure to threat:</a:t>
            </a:r>
          </a:p>
          <a:p>
            <a:r>
              <a:rPr lang="en-US" sz="1200" kern="1200" dirty="0">
                <a:solidFill>
                  <a:schemeClr val="tx1"/>
                </a:solidFill>
                <a:effectLst/>
                <a:latin typeface="+mn-lt"/>
                <a:ea typeface="+mn-ea"/>
                <a:cs typeface="+mn-cs"/>
              </a:rPr>
              <a:t> </a:t>
            </a:r>
          </a:p>
          <a:p>
            <a:pPr marL="171450" indent="-171450">
              <a:buFont typeface="Arial" charset="0"/>
              <a:buChar char="•"/>
            </a:pPr>
            <a:r>
              <a:rPr lang="en-US" sz="1200" kern="1200" dirty="0">
                <a:solidFill>
                  <a:schemeClr val="tx1"/>
                </a:solidFill>
                <a:effectLst/>
                <a:latin typeface="+mn-lt"/>
                <a:ea typeface="+mn-ea"/>
                <a:cs typeface="+mn-cs"/>
              </a:rPr>
              <a:t>The brain develops from the bottom up starting with the brain stem, then the limbic system (emotional brain) and neocortex (thinking brain) to support more complex skills. </a:t>
            </a:r>
          </a:p>
          <a:p>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Early childhood is the period of greatest growth in the size of brain structures and number of connections between areas in the brain.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estimated that the brain makes 700 to 1,000 new connections per second in the first few years of life.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age 3, the brain has grown to 80% of its adult size. </a:t>
            </a:r>
          </a:p>
          <a:p>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Over time, the brain becomes faster and more efficient at communicating information across different areas, and through a process called “pruning” the brain reorganizes and streamlines connections, eliminating those that are the least useful. </a:t>
            </a:r>
          </a:p>
          <a:p>
            <a:pPr lvl="0"/>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The emotional brain and the thinking brain become more mature and better coordinated as children learn how to use cognitive skills to manage emotional reactions. The thinking brain continues to develop through adolescence and into early adulthood.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The Urban Child Institute. (2017). </a:t>
            </a:r>
            <a:r>
              <a:rPr lang="en-US" sz="1200" i="1" kern="1200" dirty="0">
                <a:solidFill>
                  <a:schemeClr val="tx1"/>
                </a:solidFill>
                <a:effectLst/>
                <a:latin typeface="+mn-lt"/>
                <a:ea typeface="+mn-ea"/>
                <a:cs typeface="+mn-cs"/>
              </a:rPr>
              <a:t>Baby’s brain begins now: Conception to age 3</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http://www.urbanchildinstitute.org/why-0-3/baby-and-brain</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Institute of Mental Health. (2011). </a:t>
            </a:r>
            <a:r>
              <a:rPr lang="en-US" sz="1200" i="1" kern="1200" dirty="0">
                <a:solidFill>
                  <a:schemeClr val="tx1"/>
                </a:solidFill>
                <a:effectLst/>
                <a:latin typeface="+mn-lt"/>
                <a:ea typeface="+mn-ea"/>
                <a:cs typeface="+mn-cs"/>
              </a:rPr>
              <a:t>The teen brain: Still under construction</a:t>
            </a:r>
            <a:r>
              <a:rPr lang="en-US" sz="1200" kern="1200" dirty="0">
                <a:solidFill>
                  <a:schemeClr val="tx1"/>
                </a:solidFill>
                <a:effectLst/>
                <a:latin typeface="+mn-lt"/>
                <a:ea typeface="+mn-ea"/>
                <a:cs typeface="+mn-cs"/>
              </a:rPr>
              <a:t> (NIH Publication No. 11-4929). Retrieved from </a:t>
            </a:r>
            <a:r>
              <a:rPr lang="en-US" sz="1200" u="sng" kern="1200" dirty="0">
                <a:solidFill>
                  <a:schemeClr val="tx1"/>
                </a:solidFill>
                <a:effectLst/>
                <a:latin typeface="+mn-lt"/>
                <a:ea typeface="+mn-ea"/>
                <a:cs typeface="+mn-cs"/>
                <a:hlinkClick r:id="rId4"/>
              </a:rPr>
              <a:t>https://www.nimh.nih.gov/health/publications/the-teen-brain-still-under-construction/index.shtml</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Scientific Council on the Developing Child. (2007). </a:t>
            </a:r>
            <a:r>
              <a:rPr lang="en-US" sz="1200" i="1" kern="1200" dirty="0">
                <a:solidFill>
                  <a:schemeClr val="tx1"/>
                </a:solidFill>
                <a:effectLst/>
                <a:latin typeface="+mn-lt"/>
                <a:ea typeface="+mn-ea"/>
                <a:cs typeface="+mn-cs"/>
              </a:rPr>
              <a:t>The timing and quality of early experiences combine to shape brain architecture </a:t>
            </a:r>
            <a:r>
              <a:rPr lang="en-US" sz="1200" i="0" kern="1200" dirty="0">
                <a:solidFill>
                  <a:schemeClr val="tx1"/>
                </a:solidFill>
                <a:effectLst/>
                <a:latin typeface="+mn-lt"/>
                <a:ea typeface="+mn-ea"/>
                <a:cs typeface="+mn-cs"/>
              </a:rPr>
              <a:t>(Working Paper No. 5</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(2011). </a:t>
            </a:r>
            <a:r>
              <a:rPr lang="en-US" sz="1200" i="1" kern="1200" dirty="0">
                <a:solidFill>
                  <a:schemeClr val="tx1"/>
                </a:solidFill>
                <a:effectLst/>
                <a:latin typeface="+mn-lt"/>
                <a:ea typeface="+mn-ea"/>
                <a:cs typeface="+mn-cs"/>
              </a:rPr>
              <a:t>Building the brain’s “air traffic control” system: How early experiences shape the development of executive function </a:t>
            </a:r>
            <a:r>
              <a:rPr lang="en-US" sz="1200" i="0" kern="1200" dirty="0">
                <a:solidFill>
                  <a:schemeClr val="tx1"/>
                </a:solidFill>
                <a:effectLst/>
                <a:latin typeface="+mn-lt"/>
                <a:ea typeface="+mn-ea"/>
                <a:cs typeface="+mn-cs"/>
              </a:rPr>
              <a:t>(Working Paper No. 11)</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www.developingchild.harvard.edu</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44</a:t>
            </a:fld>
            <a:endParaRPr lang="en-US" dirty="0"/>
          </a:p>
        </p:txBody>
      </p:sp>
    </p:spTree>
    <p:extLst>
      <p:ext uri="{BB962C8B-B14F-4D97-AF65-F5344CB8AC3E}">
        <p14:creationId xmlns:p14="http://schemas.microsoft.com/office/powerpoint/2010/main" val="1661465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Brain development is influenced by the interaction between genes, environmental conditions, and personal experiences: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Genes: </a:t>
            </a:r>
            <a:r>
              <a:rPr lang="en-US" sz="1200" kern="1200" dirty="0">
                <a:solidFill>
                  <a:schemeClr val="tx1"/>
                </a:solidFill>
                <a:effectLst/>
                <a:latin typeface="+mn-lt"/>
                <a:ea typeface="+mn-ea"/>
                <a:cs typeface="+mn-cs"/>
              </a:rPr>
              <a:t>Genes provide the blueprint for brain development, and help form brain cells and build connections between different parts of the brain. How these plans unfold depends on environmental factors and personal experiences.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Environment: </a:t>
            </a:r>
            <a:r>
              <a:rPr lang="en-US" sz="1200" kern="1200" dirty="0">
                <a:solidFill>
                  <a:schemeClr val="tx1"/>
                </a:solidFill>
                <a:effectLst/>
                <a:latin typeface="+mn-lt"/>
                <a:ea typeface="+mn-ea"/>
                <a:cs typeface="+mn-cs"/>
              </a:rPr>
              <a:t>The environment has a strong influence on brain development, beginning before birth and continuing through childhood. This includes level of exposure to toxic substances such as lead, mercury, pesticides, and drugs like alcohol, nicotine, and cocaine that can disrupt early brain development.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Experiences: </a:t>
            </a:r>
            <a:r>
              <a:rPr lang="en-US" sz="1200" kern="1200" dirty="0">
                <a:solidFill>
                  <a:schemeClr val="tx1"/>
                </a:solidFill>
                <a:effectLst/>
                <a:latin typeface="+mn-lt"/>
                <a:ea typeface="+mn-ea"/>
                <a:cs typeface="+mn-cs"/>
              </a:rPr>
              <a:t>Experiences such as quality of parent-child relationships, degree of support and connection in families, schools, and communities, and exposure to stress and adversity will influence brain development. Healthy brain development is fostered by adults who are attuned to children’s needs and can respond in caring, consistent, and nurturing ways to protect youth from threat and help them tolerate stress.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Summary points: </a:t>
            </a:r>
          </a:p>
          <a:p>
            <a:endParaRPr lang="en-US" sz="1200" kern="1200" dirty="0">
              <a:solidFill>
                <a:schemeClr val="tx1"/>
              </a:solidFill>
              <a:effectLst/>
              <a:latin typeface="+mn-lt"/>
              <a:ea typeface="+mn-ea"/>
              <a:cs typeface="+mn-cs"/>
            </a:endParaRPr>
          </a:p>
          <a:p>
            <a:pPr marL="171450" indent="-171450">
              <a:buFont typeface="Arial" charset="0"/>
              <a:buChar char="•"/>
            </a:pPr>
            <a:r>
              <a:rPr lang="en-US" sz="1200" kern="1200" dirty="0">
                <a:solidFill>
                  <a:schemeClr val="tx1"/>
                </a:solidFill>
                <a:effectLst/>
                <a:latin typeface="+mn-lt"/>
                <a:ea typeface="+mn-ea"/>
                <a:cs typeface="+mn-cs"/>
              </a:rPr>
              <a:t>Early childhood through adolescence is a period of increased </a:t>
            </a:r>
            <a:r>
              <a:rPr lang="en-US" sz="1200" b="1" kern="1200" dirty="0">
                <a:solidFill>
                  <a:schemeClr val="tx1"/>
                </a:solidFill>
                <a:effectLst/>
                <a:latin typeface="+mn-lt"/>
                <a:ea typeface="+mn-ea"/>
                <a:cs typeface="+mn-cs"/>
              </a:rPr>
              <a:t>brain plasticity</a:t>
            </a:r>
            <a:r>
              <a:rPr lang="en-US" sz="1200" kern="1200" dirty="0">
                <a:solidFill>
                  <a:schemeClr val="tx1"/>
                </a:solidFill>
                <a:effectLst/>
                <a:latin typeface="+mn-lt"/>
                <a:ea typeface="+mn-ea"/>
                <a:cs typeface="+mn-cs"/>
              </a:rPr>
              <a:t>, meaning the brain is more easily able to adapt and change and acquire new learning in response to experiences. </a:t>
            </a:r>
          </a:p>
          <a:p>
            <a:pPr marL="171450" indent="-171450">
              <a:buFont typeface="Arial" charset="0"/>
              <a:buChar char="•"/>
            </a:pPr>
            <a:r>
              <a:rPr lang="en-US" sz="1200" kern="1200" dirty="0">
                <a:solidFill>
                  <a:schemeClr val="tx1"/>
                </a:solidFill>
                <a:effectLst/>
                <a:latin typeface="+mn-lt"/>
                <a:ea typeface="+mn-ea"/>
                <a:cs typeface="+mn-cs"/>
              </a:rPr>
              <a:t>As a result, this is a period of increased sensitivity to the effects of personal and environmental circumstances on sensory, motor, language, and social and emotional development. The brain adapts to whatever conditions are presented, either positive or negative. Positive brain development is supported by a healthy physical environment and access to safe, stable relationships that help children realize their potential.</a:t>
            </a:r>
          </a:p>
          <a:p>
            <a:pPr marL="171450" indent="-171450">
              <a:buFont typeface="Arial" charset="0"/>
              <a:buChar char="•"/>
            </a:pPr>
            <a:r>
              <a:rPr lang="en-US" sz="1200" kern="1200" dirty="0">
                <a:solidFill>
                  <a:schemeClr val="tx1"/>
                </a:solidFill>
                <a:effectLst/>
                <a:latin typeface="+mn-lt"/>
                <a:ea typeface="+mn-ea"/>
                <a:cs typeface="+mn-cs"/>
              </a:rPr>
              <a:t>Schools play a significant role in supporting positive brain development by creating safe and supportive environments, promoting positive relationships, and building skills for supporting resilience.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The Urban Child Institute. (2017). </a:t>
            </a:r>
            <a:r>
              <a:rPr lang="en-US" sz="1200" i="1" kern="1200" dirty="0">
                <a:solidFill>
                  <a:schemeClr val="tx1"/>
                </a:solidFill>
                <a:effectLst/>
                <a:latin typeface="+mn-lt"/>
                <a:ea typeface="+mn-ea"/>
                <a:cs typeface="+mn-cs"/>
              </a:rPr>
              <a:t>Baby’s brain begins now: Conception to age 3</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http://www.urbanchildinstitute.org/why-0-3/baby-and-brain</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Institute of Mental Health. (2011). </a:t>
            </a:r>
            <a:r>
              <a:rPr lang="en-US" sz="1200" i="1" kern="1200" dirty="0">
                <a:solidFill>
                  <a:schemeClr val="tx1"/>
                </a:solidFill>
                <a:effectLst/>
                <a:latin typeface="+mn-lt"/>
                <a:ea typeface="+mn-ea"/>
                <a:cs typeface="+mn-cs"/>
              </a:rPr>
              <a:t>The teen brain: Still under construction</a:t>
            </a:r>
            <a:r>
              <a:rPr lang="en-US" sz="1200" kern="1200" dirty="0">
                <a:solidFill>
                  <a:schemeClr val="tx1"/>
                </a:solidFill>
                <a:effectLst/>
                <a:latin typeface="+mn-lt"/>
                <a:ea typeface="+mn-ea"/>
                <a:cs typeface="+mn-cs"/>
              </a:rPr>
              <a:t> (NIH Publication No. 11-4929). Retrieved from </a:t>
            </a:r>
            <a:r>
              <a:rPr lang="en-US" sz="1200" u="sng" kern="1200" dirty="0">
                <a:solidFill>
                  <a:schemeClr val="tx1"/>
                </a:solidFill>
                <a:effectLst/>
                <a:latin typeface="+mn-lt"/>
                <a:ea typeface="+mn-ea"/>
                <a:cs typeface="+mn-cs"/>
                <a:hlinkClick r:id="rId4"/>
              </a:rPr>
              <a:t>https://www.nimh.nih.gov/health/publications/the-teen-brain-still-under-construction/index.shtml</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Scientific Council on the Developing Child. (2007). </a:t>
            </a:r>
            <a:r>
              <a:rPr lang="en-US" sz="1200" i="1" kern="1200" dirty="0">
                <a:solidFill>
                  <a:schemeClr val="tx1"/>
                </a:solidFill>
                <a:effectLst/>
                <a:latin typeface="+mn-lt"/>
                <a:ea typeface="+mn-ea"/>
                <a:cs typeface="+mn-cs"/>
              </a:rPr>
              <a:t>The timing and quality of early experiences combine to shape brain architecture </a:t>
            </a:r>
            <a:r>
              <a:rPr lang="en-US" sz="1200" i="0" kern="1200" dirty="0">
                <a:solidFill>
                  <a:schemeClr val="tx1"/>
                </a:solidFill>
                <a:effectLst/>
                <a:latin typeface="+mn-lt"/>
                <a:ea typeface="+mn-ea"/>
                <a:cs typeface="+mn-cs"/>
              </a:rPr>
              <a:t>(Working Paper No. 5</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(2011). </a:t>
            </a:r>
            <a:r>
              <a:rPr lang="en-US" sz="1200" i="1" kern="1200" dirty="0">
                <a:solidFill>
                  <a:schemeClr val="tx1"/>
                </a:solidFill>
                <a:effectLst/>
                <a:latin typeface="+mn-lt"/>
                <a:ea typeface="+mn-ea"/>
                <a:cs typeface="+mn-cs"/>
              </a:rPr>
              <a:t>Building the brain’s “air traffic control” system: How early experiences shape the development of executive function </a:t>
            </a:r>
            <a:r>
              <a:rPr lang="en-US" sz="1200" i="0" kern="1200" dirty="0">
                <a:solidFill>
                  <a:schemeClr val="tx1"/>
                </a:solidFill>
                <a:effectLst/>
                <a:latin typeface="+mn-lt"/>
                <a:ea typeface="+mn-ea"/>
                <a:cs typeface="+mn-cs"/>
              </a:rPr>
              <a:t>(Working Paper No. 11)</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5"/>
              </a:rPr>
              <a:t>www.developingchild.harvard.edu</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45</a:t>
            </a:fld>
            <a:endParaRPr lang="en-US" dirty="0"/>
          </a:p>
        </p:txBody>
      </p:sp>
    </p:spTree>
    <p:extLst>
      <p:ext uri="{BB962C8B-B14F-4D97-AF65-F5344CB8AC3E}">
        <p14:creationId xmlns:p14="http://schemas.microsoft.com/office/powerpoint/2010/main" val="4049991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level of stress is healthy for a growing child. Being challenged to engage in new experiences and learn new skills is a critical aspect of healthy development. Even negative stressors for children such as losing a parent or parent separation or divorce can be tolerable with the right support. However, exposure to chronic trauma such as recurrent abuse, chronic neglect and deprivation, and ongoing exposure to violence within families or communities overwhelms a child’s system and has damaging and lasting effects on development.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Strong, frequent, and prolonged activation of the stress response system in the absence of support is referred to as a </a:t>
            </a:r>
            <a:r>
              <a:rPr lang="en-US" sz="1200" b="1" kern="1200" dirty="0">
                <a:solidFill>
                  <a:schemeClr val="tx1"/>
                </a:solidFill>
                <a:effectLst/>
                <a:latin typeface="+mn-lt"/>
                <a:ea typeface="+mn-ea"/>
                <a:cs typeface="+mn-cs"/>
              </a:rPr>
              <a:t>“toxic stress response.” </a:t>
            </a:r>
            <a:r>
              <a:rPr lang="en-US" sz="1200" kern="1200" dirty="0">
                <a:solidFill>
                  <a:schemeClr val="tx1"/>
                </a:solidFill>
                <a:effectLst/>
                <a:latin typeface="+mn-lt"/>
                <a:ea typeface="+mn-ea"/>
                <a:cs typeface="+mn-cs"/>
              </a:rPr>
              <a:t>Being in a constant state of fight or flight changes how the brain operates in ways that can have significant, negative effects on all aspects of development across the lifespan. The brain responds to these circumstances by organizing itself around surviving, at the expense of developing skills associated with positive development and resilience.</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 to the “emotional brain”</a:t>
            </a:r>
            <a:r>
              <a:rPr lang="en-US" sz="1200" b="1" kern="1200" baseline="0" dirty="0">
                <a:solidFill>
                  <a:schemeClr val="tx1"/>
                </a:solidFill>
                <a:effectLst/>
                <a:latin typeface="+mn-lt"/>
                <a:ea typeface="+mn-ea"/>
                <a:cs typeface="+mn-cs"/>
              </a:rPr>
              <a:t> on the slide.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Constant threat from an early age means that the emotional brain is in survival mode most of the time. This leads to changes in the body that include elevated baseline heart rate, body temperature, and level of anxiety, as well as changes in hormone levels. As a result, youth are constantly on guard for potential threat, mistrustful of others, and overly reactive to trauma reminders. Youth may be quick to escalate, have more behavioral issues in school, and have increased difficulty learning.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 to the “thinking brain”</a:t>
            </a:r>
            <a:r>
              <a:rPr lang="en-US" sz="1200" b="1" kern="1200" baseline="0" dirty="0">
                <a:solidFill>
                  <a:schemeClr val="tx1"/>
                </a:solidFill>
                <a:effectLst/>
                <a:latin typeface="+mn-lt"/>
                <a:ea typeface="+mn-ea"/>
                <a:cs typeface="+mn-cs"/>
              </a:rPr>
              <a:t> on the slide.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 chronic threat the thinking brain gets less use, and as a result is underdeveloped. Structures in this region of the brain are smaller, and there are fewer connections in areas responsible for thinking, planning, focusing, problem-solving, and identifying and managing emotions. Youth have more difficulties with activities related to learning, such as concentrating, processing and remembering new information, acquiring new skills, and regulating emotions. When a child’s brain and body is wired for survival, paying attention to seemingly non-critical information in the classroom is very difficult.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Perry, B. D. (2001). The neurodevelopmental impact of violence in childhood. In D. </a:t>
            </a:r>
            <a:r>
              <a:rPr lang="en-US" sz="1200" kern="1200" dirty="0" err="1">
                <a:solidFill>
                  <a:schemeClr val="tx1"/>
                </a:solidFill>
                <a:effectLst/>
                <a:latin typeface="+mn-lt"/>
                <a:ea typeface="+mn-ea"/>
                <a:cs typeface="+mn-cs"/>
              </a:rPr>
              <a:t>Schetky</a:t>
            </a:r>
            <a:r>
              <a:rPr lang="en-US" sz="1200" kern="1200" dirty="0">
                <a:solidFill>
                  <a:schemeClr val="tx1"/>
                </a:solidFill>
                <a:effectLst/>
                <a:latin typeface="+mn-lt"/>
                <a:ea typeface="+mn-ea"/>
                <a:cs typeface="+mn-cs"/>
              </a:rPr>
              <a:t> &amp; E. </a:t>
            </a:r>
            <a:r>
              <a:rPr lang="en-US" sz="1200" kern="1200" dirty="0" err="1">
                <a:solidFill>
                  <a:schemeClr val="tx1"/>
                </a:solidFill>
                <a:effectLst/>
                <a:latin typeface="+mn-lt"/>
                <a:ea typeface="+mn-ea"/>
                <a:cs typeface="+mn-cs"/>
              </a:rPr>
              <a:t>Benedek</a:t>
            </a:r>
            <a:r>
              <a:rPr lang="en-US" sz="1200" kern="1200" dirty="0">
                <a:solidFill>
                  <a:schemeClr val="tx1"/>
                </a:solidFill>
                <a:effectLst/>
                <a:latin typeface="+mn-lt"/>
                <a:ea typeface="+mn-ea"/>
                <a:cs typeface="+mn-cs"/>
              </a:rPr>
              <a:t> (Eds.), </a:t>
            </a:r>
            <a:r>
              <a:rPr lang="en-US" sz="1200" i="1" kern="1200" dirty="0">
                <a:solidFill>
                  <a:schemeClr val="tx1"/>
                </a:solidFill>
                <a:effectLst/>
                <a:latin typeface="+mn-lt"/>
                <a:ea typeface="+mn-ea"/>
                <a:cs typeface="+mn-cs"/>
              </a:rPr>
              <a:t>Textbook of child and adolescent forensic psychiatry</a:t>
            </a:r>
            <a:r>
              <a:rPr lang="en-US" sz="1200" kern="1200" dirty="0">
                <a:solidFill>
                  <a:schemeClr val="tx1"/>
                </a:solidFill>
                <a:effectLst/>
                <a:latin typeface="+mn-lt"/>
                <a:ea typeface="+mn-ea"/>
                <a:cs typeface="+mn-cs"/>
              </a:rPr>
              <a:t> (pp. 221–238). Washington, DC: American Psychiatric Press.</a:t>
            </a:r>
          </a:p>
          <a:p>
            <a:pPr marL="171450" lvl="0" indent="-171450">
              <a:buFont typeface="Arial" charset="0"/>
              <a:buChar char="•"/>
            </a:pPr>
            <a:r>
              <a:rPr lang="en-US" sz="1200" kern="1200" dirty="0">
                <a:solidFill>
                  <a:schemeClr val="tx1"/>
                </a:solidFill>
                <a:effectLst/>
                <a:latin typeface="+mn-lt"/>
                <a:ea typeface="+mn-ea"/>
                <a:cs typeface="+mn-cs"/>
              </a:rPr>
              <a:t>Perry, B. D., &amp; Pollard, R. (1998). Homeostasis, stress, trauma, and adaptation: A neurodevelopmental view of childhood trauma. </a:t>
            </a:r>
            <a:r>
              <a:rPr lang="en-US" sz="1200" i="1" kern="1200" dirty="0">
                <a:solidFill>
                  <a:schemeClr val="tx1"/>
                </a:solidFill>
                <a:effectLst/>
                <a:latin typeface="+mn-lt"/>
                <a:ea typeface="+mn-ea"/>
                <a:cs typeface="+mn-cs"/>
              </a:rPr>
              <a:t>Child and Adolescent Psychiatric Clinics of North America, 7</a:t>
            </a:r>
            <a:r>
              <a:rPr lang="en-US" sz="1200" kern="1200" dirty="0">
                <a:solidFill>
                  <a:schemeClr val="tx1"/>
                </a:solidFill>
                <a:effectLst/>
                <a:latin typeface="+mn-lt"/>
                <a:ea typeface="+mn-ea"/>
                <a:cs typeface="+mn-cs"/>
              </a:rPr>
              <a:t>(1), 33–51.</a:t>
            </a:r>
          </a:p>
          <a:p>
            <a:pPr marL="171450" lvl="0" indent="-171450">
              <a:buFont typeface="Arial" charset="0"/>
              <a:buChar char="•"/>
            </a:pPr>
            <a:r>
              <a:rPr lang="en-US" sz="1200" kern="1200" dirty="0">
                <a:solidFill>
                  <a:schemeClr val="tx1"/>
                </a:solidFill>
                <a:effectLst/>
                <a:latin typeface="+mn-lt"/>
                <a:ea typeface="+mn-ea"/>
                <a:cs typeface="+mn-cs"/>
              </a:rPr>
              <a:t>National Scientific Council on the Developing Child. (2014). </a:t>
            </a:r>
            <a:r>
              <a:rPr lang="en-US" sz="1200" i="1" kern="1200" dirty="0">
                <a:solidFill>
                  <a:schemeClr val="tx1"/>
                </a:solidFill>
                <a:effectLst/>
                <a:latin typeface="+mn-lt"/>
                <a:ea typeface="+mn-ea"/>
                <a:cs typeface="+mn-cs"/>
              </a:rPr>
              <a:t>Excessive stress disrupts the architecture of the developing brain </a:t>
            </a:r>
            <a:r>
              <a:rPr lang="en-US" sz="1200" i="0" kern="1200" dirty="0">
                <a:solidFill>
                  <a:schemeClr val="tx1"/>
                </a:solidFill>
                <a:effectLst/>
                <a:latin typeface="+mn-lt"/>
                <a:ea typeface="+mn-ea"/>
                <a:cs typeface="+mn-cs"/>
              </a:rPr>
              <a:t>(Working Paper No. 3</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National Scientific Council on the Developing Child. (2010). </a:t>
            </a:r>
            <a:r>
              <a:rPr lang="en-US" sz="1200" i="1" kern="1200" dirty="0">
                <a:solidFill>
                  <a:schemeClr val="tx1"/>
                </a:solidFill>
                <a:effectLst/>
                <a:latin typeface="+mn-lt"/>
                <a:ea typeface="+mn-ea"/>
                <a:cs typeface="+mn-cs"/>
              </a:rPr>
              <a:t>Persistent fear and anxiety can affect young children’s learning and development </a:t>
            </a:r>
            <a:r>
              <a:rPr lang="en-US" sz="1200" i="0" kern="1200" dirty="0">
                <a:solidFill>
                  <a:schemeClr val="tx1"/>
                </a:solidFill>
                <a:effectLst/>
                <a:latin typeface="+mn-lt"/>
                <a:ea typeface="+mn-ea"/>
                <a:cs typeface="+mn-cs"/>
              </a:rPr>
              <a:t>(Working Paper No. 9)</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Center on the Developing Child, Harvard University. (2010). </a:t>
            </a:r>
            <a:r>
              <a:rPr lang="en-US" sz="1200" i="1" kern="1200" dirty="0">
                <a:solidFill>
                  <a:schemeClr val="tx1"/>
                </a:solidFill>
                <a:effectLst/>
                <a:latin typeface="+mn-lt"/>
                <a:ea typeface="+mn-ea"/>
                <a:cs typeface="+mn-cs"/>
              </a:rPr>
              <a:t>The foundations of lifelong health are built in early childhood</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www.developingchild.harvard.edu</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err="1">
                <a:solidFill>
                  <a:schemeClr val="tx1"/>
                </a:solidFill>
                <a:effectLst/>
                <a:latin typeface="+mn-lt"/>
                <a:ea typeface="+mn-ea"/>
                <a:cs typeface="+mn-cs"/>
              </a:rPr>
              <a:t>DeBellis</a:t>
            </a:r>
            <a:r>
              <a:rPr lang="en-US" sz="1200" kern="1200" dirty="0">
                <a:solidFill>
                  <a:schemeClr val="tx1"/>
                </a:solidFill>
                <a:effectLst/>
                <a:latin typeface="+mn-lt"/>
                <a:ea typeface="+mn-ea"/>
                <a:cs typeface="+mn-cs"/>
              </a:rPr>
              <a:t>, M. D., &amp; </a:t>
            </a:r>
            <a:r>
              <a:rPr lang="en-US" sz="1200" kern="1200" dirty="0" err="1">
                <a:solidFill>
                  <a:schemeClr val="tx1"/>
                </a:solidFill>
                <a:effectLst/>
                <a:latin typeface="+mn-lt"/>
                <a:ea typeface="+mn-ea"/>
                <a:cs typeface="+mn-cs"/>
              </a:rPr>
              <a:t>Zisk</a:t>
            </a:r>
            <a:r>
              <a:rPr lang="en-US" sz="1200" kern="1200" dirty="0">
                <a:solidFill>
                  <a:schemeClr val="tx1"/>
                </a:solidFill>
                <a:effectLst/>
                <a:latin typeface="+mn-lt"/>
                <a:ea typeface="+mn-ea"/>
                <a:cs typeface="+mn-cs"/>
              </a:rPr>
              <a:t>, A. (2014). The biological effects of childhood trauma. </a:t>
            </a:r>
            <a:r>
              <a:rPr lang="en-US" sz="1200" i="1" kern="1200" dirty="0">
                <a:solidFill>
                  <a:schemeClr val="tx1"/>
                </a:solidFill>
                <a:effectLst/>
                <a:latin typeface="+mn-lt"/>
                <a:ea typeface="+mn-ea"/>
                <a:cs typeface="+mn-cs"/>
              </a:rPr>
              <a:t>Child and Adolescent Psychiatric Clinics of North America, 23</a:t>
            </a:r>
            <a:r>
              <a:rPr lang="en-US" sz="1200" kern="1200" dirty="0">
                <a:solidFill>
                  <a:schemeClr val="tx1"/>
                </a:solidFill>
                <a:effectLst/>
                <a:latin typeface="+mn-lt"/>
                <a:ea typeface="+mn-ea"/>
                <a:cs typeface="+mn-cs"/>
              </a:rPr>
              <a:t>(2), 185–222.</a:t>
            </a:r>
          </a:p>
          <a:p>
            <a:pPr marL="171450" lvl="0" indent="-171450">
              <a:buFont typeface="Arial" charset="0"/>
              <a:buChar char="•"/>
            </a:pPr>
            <a:r>
              <a:rPr lang="en-US" sz="1200" kern="1200" dirty="0">
                <a:solidFill>
                  <a:schemeClr val="tx1"/>
                </a:solidFill>
                <a:effectLst/>
                <a:latin typeface="+mn-lt"/>
                <a:ea typeface="+mn-ea"/>
                <a:cs typeface="+mn-cs"/>
              </a:rPr>
              <a:t>Putnam, F. (2006). The impact of trauma on child development. </a:t>
            </a:r>
            <a:r>
              <a:rPr lang="en-US" sz="1200" i="1" kern="1200" dirty="0">
                <a:solidFill>
                  <a:schemeClr val="tx1"/>
                </a:solidFill>
                <a:effectLst/>
                <a:latin typeface="+mn-lt"/>
                <a:ea typeface="+mn-ea"/>
                <a:cs typeface="+mn-cs"/>
              </a:rPr>
              <a:t>Juvenile and Family Court Journal, 57</a:t>
            </a:r>
            <a:r>
              <a:rPr lang="en-US" sz="1200" kern="1200" dirty="0">
                <a:solidFill>
                  <a:schemeClr val="tx1"/>
                </a:solidFill>
                <a:effectLst/>
                <a:latin typeface="+mn-lt"/>
                <a:ea typeface="+mn-ea"/>
                <a:cs typeface="+mn-cs"/>
              </a:rPr>
              <a:t>(1), 1–11.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46</a:t>
            </a:fld>
            <a:endParaRPr lang="en-US" dirty="0"/>
          </a:p>
        </p:txBody>
      </p:sp>
    </p:spTree>
    <p:extLst>
      <p:ext uri="{BB962C8B-B14F-4D97-AF65-F5344CB8AC3E}">
        <p14:creationId xmlns:p14="http://schemas.microsoft.com/office/powerpoint/2010/main" val="1101339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mentioned earlier, many children do not develop significant challenges after experiencing a one-time trauma or even multiple traumatic events. However, some children and youth face a level of adversity that significantly alters the course of their development. Youth with complex trauma see a world that is threatening, where other people cannot be trusted and they have little value. Their focus on survival negatively impacts behavior and learning and poses significant challenges for educators charged with supporting academic success.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Without an understanding of trauma and its impact, trauma-related survival responses are easily misunderstood and misdiagnosed as other issues such as ADHD, bipolar disorder, oppositional-defiant disorder, and reactive-attachment disorder. Awareness of the signs of complex trauma allows school staff to adjust their responses and ways of thinking about students and connect youth to needed services. While youth with complex trauma may not represent the majority of the school community, they are likely to be most at risk for negative outcomes and require considerable support and intervention.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review the common effects of complex trauma: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Youth have difficulty establishing and sustaining relationships. </a:t>
            </a:r>
            <a:r>
              <a:rPr lang="en-US" sz="1200" b="0" kern="1200" dirty="0">
                <a:solidFill>
                  <a:schemeClr val="tx1"/>
                </a:solidFill>
                <a:effectLst/>
                <a:latin typeface="+mn-lt"/>
                <a:ea typeface="+mn-ea"/>
                <a:cs typeface="+mn-cs"/>
              </a:rPr>
              <a:t>Youth exposed to complex trauma have </a:t>
            </a:r>
            <a:r>
              <a:rPr lang="en-US" sz="1200" kern="1200" dirty="0">
                <a:solidFill>
                  <a:schemeClr val="tx1"/>
                </a:solidFill>
                <a:effectLst/>
                <a:latin typeface="+mn-lt"/>
                <a:ea typeface="+mn-ea"/>
                <a:cs typeface="+mn-cs"/>
              </a:rPr>
              <a:t>trouble trusting peers and adults, and they are at increased risk for being victimized or victimizing others.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have difficulty identifying and managing feelings. </a:t>
            </a:r>
            <a:r>
              <a:rPr lang="en-US" sz="1200" b="0" kern="1200" dirty="0">
                <a:solidFill>
                  <a:schemeClr val="tx1"/>
                </a:solidFill>
                <a:effectLst/>
                <a:latin typeface="+mn-lt"/>
                <a:ea typeface="+mn-ea"/>
                <a:cs typeface="+mn-cs"/>
              </a:rPr>
              <a:t>They</a:t>
            </a:r>
            <a:r>
              <a:rPr lang="en-US" sz="1200" kern="1200" dirty="0">
                <a:solidFill>
                  <a:schemeClr val="tx1"/>
                </a:solidFill>
                <a:effectLst/>
                <a:latin typeface="+mn-lt"/>
                <a:ea typeface="+mn-ea"/>
                <a:cs typeface="+mn-cs"/>
              </a:rPr>
              <a:t> may alternate from extreme reactions to numbness and shutting down.</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struggle with behavioral issues</a:t>
            </a:r>
            <a:r>
              <a:rPr lang="en-US" sz="1200" b="0" kern="1200" dirty="0">
                <a:solidFill>
                  <a:schemeClr val="tx1"/>
                </a:solidFill>
                <a:effectLst/>
                <a:latin typeface="+mn-lt"/>
                <a:ea typeface="+mn-ea"/>
                <a:cs typeface="+mn-cs"/>
              </a:rPr>
              <a:t>. They may appear </a:t>
            </a:r>
            <a:r>
              <a:rPr lang="en-US" sz="1200" kern="1200" dirty="0">
                <a:solidFill>
                  <a:schemeClr val="tx1"/>
                </a:solidFill>
                <a:effectLst/>
                <a:latin typeface="+mn-lt"/>
                <a:ea typeface="+mn-ea"/>
                <a:cs typeface="+mn-cs"/>
              </a:rPr>
              <a:t>aggressive, defensive, or disconnected in response to trauma triggers, and engage in risky behaviors such as self-harm, running away, substance abuse, unsafe sex, and involvement in other types of violence. These behaviors are understood as coping mechanisms for managing traumatic experiences and related physiological dysregulation.</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struggle with impairment in cognitive functioning. </a:t>
            </a:r>
            <a:r>
              <a:rPr lang="en-US" sz="1200" b="0" kern="1200" dirty="0">
                <a:solidFill>
                  <a:schemeClr val="tx1"/>
                </a:solidFill>
                <a:effectLst/>
                <a:latin typeface="+mn-lt"/>
                <a:ea typeface="+mn-ea"/>
                <a:cs typeface="+mn-cs"/>
              </a:rPr>
              <a:t>This may manifest as </a:t>
            </a:r>
            <a:r>
              <a:rPr lang="en-US" sz="1200" kern="1200" dirty="0">
                <a:solidFill>
                  <a:schemeClr val="tx1"/>
                </a:solidFill>
                <a:effectLst/>
                <a:latin typeface="+mn-lt"/>
                <a:ea typeface="+mn-ea"/>
                <a:cs typeface="+mn-cs"/>
              </a:rPr>
              <a:t>trouble paying attention to present tasks, and ongoing challenges with concentration, learning, memory, problem-solving, and reasoning</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struggle with dissociation, </a:t>
            </a:r>
            <a:r>
              <a:rPr lang="en-US" sz="1200" b="0" kern="1200" dirty="0">
                <a:solidFill>
                  <a:schemeClr val="tx1"/>
                </a:solidFill>
                <a:effectLst/>
                <a:latin typeface="+mn-lt"/>
                <a:ea typeface="+mn-ea"/>
                <a:cs typeface="+mn-cs"/>
              </a:rPr>
              <a:t>meaning that they disconnect</a:t>
            </a:r>
            <a:r>
              <a:rPr lang="en-US" sz="1200" kern="1200" dirty="0">
                <a:solidFill>
                  <a:schemeClr val="tx1"/>
                </a:solidFill>
                <a:effectLst/>
                <a:latin typeface="+mn-lt"/>
                <a:ea typeface="+mn-ea"/>
                <a:cs typeface="+mn-cs"/>
              </a:rPr>
              <a:t> from the present moment to manage overwhelming internal states. This may look like a lack of emotion or daydreaming. The constant use of dissociation to cope with trauma can lead to difficulties engaging in learning tasks and relationship-building in the present. Disconnecting from all feelings means that youth also block out positive emotions.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Youth have difficulties with negative self-concept and lack of future-thinking. </a:t>
            </a:r>
            <a:r>
              <a:rPr lang="en-US" sz="1200" b="0" kern="1200" dirty="0">
                <a:solidFill>
                  <a:schemeClr val="tx1"/>
                </a:solidFill>
                <a:effectLst/>
                <a:latin typeface="+mn-lt"/>
                <a:ea typeface="+mn-ea"/>
                <a:cs typeface="+mn-cs"/>
              </a:rPr>
              <a:t>Youth exposed to complex trauma struggle with </a:t>
            </a:r>
            <a:r>
              <a:rPr lang="en-US" sz="1200" kern="1200" dirty="0">
                <a:solidFill>
                  <a:schemeClr val="tx1"/>
                </a:solidFill>
                <a:effectLst/>
                <a:latin typeface="+mn-lt"/>
                <a:ea typeface="+mn-ea"/>
                <a:cs typeface="+mn-cs"/>
              </a:rPr>
              <a:t>low self-esteem and poor self-image and their experiences of hopelessness and lack of control leads to a lack of motivation and capacity to plan for the future and set goals.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Cook, A., Spinazzola, J., Ford, J., </a:t>
            </a:r>
            <a:r>
              <a:rPr lang="en-US" sz="1200" kern="1200" dirty="0" err="1">
                <a:solidFill>
                  <a:schemeClr val="tx1"/>
                </a:solidFill>
                <a:effectLst/>
                <a:latin typeface="+mn-lt"/>
                <a:ea typeface="+mn-ea"/>
                <a:cs typeface="+mn-cs"/>
              </a:rPr>
              <a:t>Lanktree</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Blaustein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Cloitre</a:t>
            </a:r>
            <a:r>
              <a:rPr lang="en-US" sz="1200" kern="1200" dirty="0">
                <a:solidFill>
                  <a:schemeClr val="tx1"/>
                </a:solidFill>
                <a:effectLst/>
                <a:latin typeface="+mn-lt"/>
                <a:ea typeface="+mn-ea"/>
                <a:cs typeface="+mn-cs"/>
              </a:rPr>
              <a:t>, M.,  . . . &amp; 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(2005). Complex trauma in children and adolescents. </a:t>
            </a:r>
            <a:r>
              <a:rPr lang="en-US" sz="1200" i="1" kern="1200" dirty="0">
                <a:solidFill>
                  <a:schemeClr val="tx1"/>
                </a:solidFill>
                <a:effectLst/>
                <a:latin typeface="+mn-lt"/>
                <a:ea typeface="+mn-ea"/>
                <a:cs typeface="+mn-cs"/>
              </a:rPr>
              <a:t>Psychiatric Annals, 35</a:t>
            </a:r>
            <a:r>
              <a:rPr lang="en-US" sz="1200" kern="1200" dirty="0">
                <a:solidFill>
                  <a:schemeClr val="tx1"/>
                </a:solidFill>
                <a:effectLst/>
                <a:latin typeface="+mn-lt"/>
                <a:ea typeface="+mn-ea"/>
                <a:cs typeface="+mn-cs"/>
              </a:rPr>
              <a:t>(5), 390–398.</a:t>
            </a:r>
          </a:p>
          <a:p>
            <a:pPr marL="171450" lvl="0" indent="-171450">
              <a:buFont typeface="Arial" charset="0"/>
              <a:buChar char="•"/>
            </a:pPr>
            <a:r>
              <a:rPr lang="en-US" sz="1200" kern="1200" dirty="0" err="1">
                <a:solidFill>
                  <a:schemeClr val="tx1"/>
                </a:solidFill>
                <a:effectLst/>
                <a:latin typeface="+mn-lt"/>
                <a:ea typeface="+mn-ea"/>
                <a:cs typeface="+mn-cs"/>
              </a:rPr>
              <a:t>D’Andrea</a:t>
            </a:r>
            <a:r>
              <a:rPr lang="en-US" sz="1200" kern="1200" dirty="0">
                <a:solidFill>
                  <a:schemeClr val="tx1"/>
                </a:solidFill>
                <a:effectLst/>
                <a:latin typeface="+mn-lt"/>
                <a:ea typeface="+mn-ea"/>
                <a:cs typeface="+mn-cs"/>
              </a:rPr>
              <a:t>, W. D., Ford, J., </a:t>
            </a:r>
            <a:r>
              <a:rPr lang="en-US" sz="1200" kern="1200" dirty="0" err="1">
                <a:solidFill>
                  <a:schemeClr val="tx1"/>
                </a:solidFill>
                <a:effectLst/>
                <a:latin typeface="+mn-lt"/>
                <a:ea typeface="+mn-ea"/>
                <a:cs typeface="+mn-cs"/>
              </a:rPr>
              <a:t>Stolbach</a:t>
            </a:r>
            <a:r>
              <a:rPr lang="en-US" sz="1200" kern="1200" dirty="0">
                <a:solidFill>
                  <a:schemeClr val="tx1"/>
                </a:solidFill>
                <a:effectLst/>
                <a:latin typeface="+mn-lt"/>
                <a:ea typeface="+mn-ea"/>
                <a:cs typeface="+mn-cs"/>
              </a:rPr>
              <a:t>, B., Spinazzola, J., &amp; 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A. (2012). Why we need a developmentally appropriate trauma diagnosis. </a:t>
            </a:r>
            <a:r>
              <a:rPr lang="en-US" sz="1200" i="1" kern="1200" dirty="0">
                <a:solidFill>
                  <a:schemeClr val="tx1"/>
                </a:solidFill>
                <a:effectLst/>
                <a:latin typeface="+mn-lt"/>
                <a:ea typeface="+mn-ea"/>
                <a:cs typeface="+mn-cs"/>
              </a:rPr>
              <a:t>American Journal of Orthopsychiatry, 82</a:t>
            </a:r>
            <a:r>
              <a:rPr lang="en-US" sz="1200" kern="1200" dirty="0">
                <a:solidFill>
                  <a:schemeClr val="tx1"/>
                </a:solidFill>
                <a:effectLst/>
                <a:latin typeface="+mn-lt"/>
                <a:ea typeface="+mn-ea"/>
                <a:cs typeface="+mn-cs"/>
              </a:rPr>
              <a:t>(2), 187–200.</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Effects of complex trauma</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http://nctsn.org/trauma-types/complex-trauma/effects-of-complex-trauma</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(2014). Complex trauma: Facts for educators. Los Angeles, CA, &amp; Durham, NC: National Center for Child Traumatic Stress. – Joanne – add this to citations</a:t>
            </a: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47</a:t>
            </a:fld>
            <a:endParaRPr lang="en-US" dirty="0"/>
          </a:p>
        </p:txBody>
      </p:sp>
    </p:spTree>
    <p:extLst>
      <p:ext uri="{BB962C8B-B14F-4D97-AF65-F5344CB8AC3E}">
        <p14:creationId xmlns:p14="http://schemas.microsoft.com/office/powerpoint/2010/main" val="18897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summarize</a:t>
            </a:r>
            <a:r>
              <a:rPr lang="en-US" sz="1200" kern="1200" baseline="0" dirty="0">
                <a:solidFill>
                  <a:schemeClr val="tx1"/>
                </a:solidFill>
                <a:effectLst/>
                <a:latin typeface="+mn-lt"/>
                <a:ea typeface="+mn-ea"/>
                <a:cs typeface="+mn-cs"/>
              </a:rPr>
              <a:t> when we have learned so far: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171450" indent="-171450">
              <a:lnSpc>
                <a:spcPct val="110000"/>
              </a:lnSpc>
              <a:buFont typeface="Arial" panose="020B0604020202020204" pitchFamily="34" charset="0"/>
              <a:buChar char="•"/>
            </a:pPr>
            <a:r>
              <a:rPr lang="en-US" sz="1200" dirty="0"/>
              <a:t>Key environmental and individual factors impact a child’s response to trauma and risk for negative effects.</a:t>
            </a:r>
          </a:p>
          <a:p>
            <a:pPr marL="171450" indent="-171450">
              <a:lnSpc>
                <a:spcPct val="110000"/>
              </a:lnSpc>
              <a:buFont typeface="Arial" panose="020B0604020202020204" pitchFamily="34" charset="0"/>
              <a:buChar char="•"/>
            </a:pPr>
            <a:r>
              <a:rPr lang="en-US" sz="1200" dirty="0"/>
              <a:t>There are a number of possible trajectories for youth following a traumatic event.</a:t>
            </a:r>
          </a:p>
          <a:p>
            <a:pPr marL="171450" indent="-171450">
              <a:lnSpc>
                <a:spcPct val="110000"/>
              </a:lnSpc>
              <a:buFont typeface="Arial" panose="020B0604020202020204" pitchFamily="34" charset="0"/>
              <a:buChar char="•"/>
            </a:pPr>
            <a:r>
              <a:rPr lang="en-US" sz="1200" dirty="0"/>
              <a:t>Most youth who experience a traumatic event do not develop significant mental health issues; however, some continue to struggle.</a:t>
            </a:r>
          </a:p>
          <a:p>
            <a:pPr marL="171450" indent="-171450">
              <a:lnSpc>
                <a:spcPct val="110000"/>
              </a:lnSpc>
              <a:buFont typeface="Arial" panose="020B0604020202020204" pitchFamily="34" charset="0"/>
              <a:buChar char="•"/>
            </a:pPr>
            <a:r>
              <a:rPr lang="en-US" sz="1200" dirty="0"/>
              <a:t>Chronic interpersonal trauma that begins early changes the way the brain develops and can impact all areas of functioning into adulthood.</a:t>
            </a:r>
          </a:p>
          <a:p>
            <a:pPr marL="171450" indent="-171450">
              <a:lnSpc>
                <a:spcPct val="110000"/>
              </a:lnSpc>
              <a:buFont typeface="Arial" panose="020B0604020202020204" pitchFamily="34" charset="0"/>
              <a:buChar char="•"/>
            </a:pPr>
            <a:r>
              <a:rPr lang="en-US" sz="1200" dirty="0"/>
              <a:t>Adults play a critical role in preventing and reducing the negative effects of stress on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48</a:t>
            </a:fld>
            <a:endParaRPr lang="en-US" dirty="0"/>
          </a:p>
        </p:txBody>
      </p:sp>
    </p:spTree>
    <p:extLst>
      <p:ext uri="{BB962C8B-B14F-4D97-AF65-F5344CB8AC3E}">
        <p14:creationId xmlns:p14="http://schemas.microsoft.com/office/powerpoint/2010/main" val="475536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Presenters should refer to Part Three of the Understanding Trauma and its Impact Activity Packet, and follow the instructions to facilitate the activity and discussion.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49</a:t>
            </a:fld>
            <a:endParaRPr lang="en-US" dirty="0"/>
          </a:p>
        </p:txBody>
      </p:sp>
    </p:spTree>
    <p:extLst>
      <p:ext uri="{BB962C8B-B14F-4D97-AF65-F5344CB8AC3E}">
        <p14:creationId xmlns:p14="http://schemas.microsoft.com/office/powerpoint/2010/main" val="649437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4 of this training we review how exposure to trauma impacts</a:t>
            </a:r>
            <a:r>
              <a:rPr lang="en-US" baseline="0" dirty="0"/>
              <a:t> students, parents, school staff, and the quality of the school environment. We explore how schools are responding to trauma by adopting a universal, trauma-sensitive approach.</a:t>
            </a:r>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50</a:t>
            </a:fld>
            <a:endParaRPr lang="en-US" dirty="0"/>
          </a:p>
        </p:txBody>
      </p:sp>
    </p:spTree>
    <p:extLst>
      <p:ext uri="{BB962C8B-B14F-4D97-AF65-F5344CB8AC3E}">
        <p14:creationId xmlns:p14="http://schemas.microsoft.com/office/powerpoint/2010/main" val="147369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107" charset="0"/>
                <a:ea typeface="ＭＳ Ｐゴシック" charset="-128"/>
                <a:cs typeface="ＭＳ Ｐゴシック" charset="-128"/>
              </a:rPr>
              <a:t>We all experience some level of stress on a regular basis, whether at work or at home. Daily stressors such as deadlines, meetings, traffic, and juggling family needs are common for most of us. We also face more intense experiences like illness, caring for an aging parent, ongoing stress at work, financial pressures, or dealing with a major loss. Even positive experiences like getting married, moving, or starting a new job can cause some level of strain. In many cases, we have the capacity to cope with a range of life experiences, expected or unexpected, mild or intense.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itchFamily="-107" charset="0"/>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effectLst/>
                <a:latin typeface="+mn-lt"/>
                <a:ea typeface="+mn-ea"/>
                <a:cs typeface="+mn-cs"/>
              </a:rPr>
              <a:t>In this training, the term </a:t>
            </a:r>
            <a:r>
              <a:rPr lang="en-US" sz="1200" i="1" kern="1200" dirty="0">
                <a:solidFill>
                  <a:srgbClr val="FF0000"/>
                </a:solidFill>
                <a:effectLst/>
                <a:latin typeface="+mn-lt"/>
                <a:ea typeface="+mn-ea"/>
                <a:cs typeface="+mn-cs"/>
              </a:rPr>
              <a:t>trauma </a:t>
            </a:r>
            <a:r>
              <a:rPr lang="en-US" sz="1200" kern="1200" dirty="0">
                <a:solidFill>
                  <a:srgbClr val="FF0000"/>
                </a:solidFill>
                <a:effectLst/>
                <a:latin typeface="+mn-lt"/>
                <a:ea typeface="+mn-ea"/>
                <a:cs typeface="+mn-cs"/>
              </a:rPr>
              <a:t>is used to describe an </a:t>
            </a:r>
            <a:r>
              <a:rPr lang="en-US" sz="1200" b="1" kern="1200" dirty="0">
                <a:solidFill>
                  <a:srgbClr val="FF0000"/>
                </a:solidFill>
                <a:effectLst/>
                <a:latin typeface="+mn-lt"/>
                <a:ea typeface="+mn-ea"/>
                <a:cs typeface="+mn-cs"/>
              </a:rPr>
              <a:t>event</a:t>
            </a:r>
            <a:r>
              <a:rPr lang="en-US" sz="1200" kern="1200" dirty="0">
                <a:solidFill>
                  <a:srgbClr val="FF0000"/>
                </a:solidFill>
                <a:effectLst/>
                <a:latin typeface="+mn-lt"/>
                <a:ea typeface="+mn-ea"/>
                <a:cs typeface="+mn-cs"/>
              </a:rPr>
              <a:t>, series of events, or set of circumstances that is </a:t>
            </a:r>
            <a:r>
              <a:rPr lang="en-US" sz="1200" b="1" kern="1200" dirty="0">
                <a:solidFill>
                  <a:srgbClr val="FF0000"/>
                </a:solidFill>
                <a:effectLst/>
                <a:latin typeface="+mn-lt"/>
                <a:ea typeface="+mn-ea"/>
                <a:cs typeface="+mn-cs"/>
              </a:rPr>
              <a:t>experienced</a:t>
            </a:r>
            <a:r>
              <a:rPr lang="en-US" sz="1200" kern="1200" dirty="0">
                <a:solidFill>
                  <a:srgbClr val="FF0000"/>
                </a:solidFill>
                <a:effectLst/>
                <a:latin typeface="+mn-lt"/>
                <a:ea typeface="+mn-ea"/>
                <a:cs typeface="+mn-cs"/>
              </a:rPr>
              <a:t> as physically or emotionally harmful or life threatening, overwhelms our ability to cope, and has lasting adverse </a:t>
            </a:r>
            <a:r>
              <a:rPr lang="en-US" sz="1200" b="1" kern="1200" dirty="0">
                <a:solidFill>
                  <a:srgbClr val="FF0000"/>
                </a:solidFill>
                <a:effectLst/>
                <a:latin typeface="+mn-lt"/>
                <a:ea typeface="+mn-ea"/>
                <a:cs typeface="+mn-cs"/>
              </a:rPr>
              <a:t>effects </a:t>
            </a:r>
            <a:r>
              <a:rPr lang="en-US" sz="1200" kern="1200" dirty="0">
                <a:solidFill>
                  <a:srgbClr val="FF0000"/>
                </a:solidFill>
                <a:effectLst/>
                <a:latin typeface="+mn-lt"/>
                <a:ea typeface="+mn-ea"/>
                <a:cs typeface="+mn-cs"/>
              </a:rPr>
              <a:t>on a person’s mental, physical, social, emotional, or spiritual well-being.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Points to make for each of the 3 “E’s”: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Traumatic </a:t>
            </a:r>
            <a:r>
              <a:rPr lang="en-US" sz="1200" b="1" kern="1200" dirty="0">
                <a:solidFill>
                  <a:schemeClr val="tx1"/>
                </a:solidFill>
                <a:effectLst/>
                <a:latin typeface="+mn-lt"/>
                <a:ea typeface="+mn-ea"/>
                <a:cs typeface="+mn-cs"/>
              </a:rPr>
              <a:t>events</a:t>
            </a:r>
            <a:r>
              <a:rPr lang="en-US" sz="1200" kern="1200" dirty="0">
                <a:solidFill>
                  <a:schemeClr val="tx1"/>
                </a:solidFill>
                <a:effectLst/>
                <a:latin typeface="+mn-lt"/>
                <a:ea typeface="+mn-ea"/>
                <a:cs typeface="+mn-cs"/>
              </a:rPr>
              <a:t> that students may face at school and in their families and communities come in many forms, and range from one-time incidents, such as an accident, a natural disaster, the loss of a parent or peer, or a single experience of violence, to experiences that are chronic or even generational, such as abuse, neglect, chronic bullying, exposure to family or community violence, or the cumulative and historical impact of poverty, racism, or discrimination.   </a:t>
            </a:r>
          </a:p>
          <a:p>
            <a:pPr marL="171450" lvl="0" indent="-171450">
              <a:buFont typeface="Arial" charset="0"/>
              <a:buChar char="•"/>
            </a:pPr>
            <a:r>
              <a:rPr lang="en-US" sz="1200" kern="1200" dirty="0">
                <a:solidFill>
                  <a:schemeClr val="tx1"/>
                </a:solidFill>
                <a:effectLst/>
                <a:latin typeface="+mn-lt"/>
                <a:ea typeface="+mn-ea"/>
                <a:cs typeface="+mn-cs"/>
              </a:rPr>
              <a:t>Whether an event or circumstance is “traumatic” depends on the person’s </a:t>
            </a:r>
            <a:r>
              <a:rPr lang="en-US" sz="1200" b="1" kern="1200" dirty="0">
                <a:solidFill>
                  <a:schemeClr val="tx1"/>
                </a:solidFill>
                <a:effectLst/>
                <a:latin typeface="+mn-lt"/>
                <a:ea typeface="+mn-ea"/>
                <a:cs typeface="+mn-cs"/>
              </a:rPr>
              <a:t>experience</a:t>
            </a:r>
            <a:r>
              <a:rPr lang="en-US" sz="1200" kern="1200" dirty="0">
                <a:solidFill>
                  <a:schemeClr val="tx1"/>
                </a:solidFill>
                <a:effectLst/>
                <a:latin typeface="+mn-lt"/>
                <a:ea typeface="+mn-ea"/>
                <a:cs typeface="+mn-cs"/>
              </a:rPr>
              <a:t> of the event. We cannot say that a particular situation—witnessing violence, for example—is always traumatic for everyone. Whether an event is experienced as traumatic is influenced by many factors, including our internal coping resources, our external supports, and broader community, cultural, and societal factors that shape how we understand and respond to our experiences.</a:t>
            </a:r>
          </a:p>
          <a:p>
            <a:pPr marL="171450" lvl="0" indent="-171450">
              <a:buFont typeface="Arial" charset="0"/>
              <a:buChar char="•"/>
            </a:pPr>
            <a:r>
              <a:rPr lang="en-US" sz="1200" kern="1200" dirty="0">
                <a:solidFill>
                  <a:schemeClr val="tx1"/>
                </a:solidFill>
                <a:effectLst/>
                <a:latin typeface="+mn-lt"/>
                <a:ea typeface="+mn-ea"/>
                <a:cs typeface="+mn-cs"/>
              </a:rPr>
              <a:t>Immediate reactions to traumatic events include feelings of fear, helplessness, and loss of control. Traumatic experiences may have short- and long-term </a:t>
            </a:r>
            <a:r>
              <a:rPr lang="en-US" sz="1200" b="1" kern="1200" dirty="0">
                <a:solidFill>
                  <a:schemeClr val="tx1"/>
                </a:solidFill>
                <a:effectLst/>
                <a:latin typeface="+mn-lt"/>
                <a:ea typeface="+mn-ea"/>
                <a:cs typeface="+mn-cs"/>
              </a:rPr>
              <a:t>effects</a:t>
            </a:r>
            <a:r>
              <a:rPr lang="en-US" sz="1200" kern="1200" dirty="0">
                <a:solidFill>
                  <a:schemeClr val="tx1"/>
                </a:solidFill>
                <a:effectLst/>
                <a:latin typeface="+mn-lt"/>
                <a:ea typeface="+mn-ea"/>
                <a:cs typeface="+mn-cs"/>
              </a:rPr>
              <a:t> on health and well-being, and can alter how youth view themselves, others, and the world around them by challenging their belief that the world is a safe place, that other people can be trusted, and that they are worthy of care and protection. Students feeling the effects of trauma may show them in their work and behavior at school.</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Understanding child traumatic stress</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http://www.nctsnet.org/sites/default/files/assets/pdfs/understanding_child_traumatic_stress_brochure_</a:t>
            </a:r>
            <a:r>
              <a:rPr lang="en-US" sz="1200" kern="1200" dirty="0">
                <a:solidFill>
                  <a:schemeClr val="tx1"/>
                </a:solidFill>
                <a:effectLst/>
                <a:latin typeface="+mn-lt"/>
                <a:ea typeface="+mn-ea"/>
                <a:cs typeface="+mn-cs"/>
              </a:rPr>
              <a:t>9-29-05.pdf</a:t>
            </a: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 </a:t>
            </a:r>
            <a:r>
              <a:rPr lang="en-US" sz="1200" kern="1200" dirty="0">
                <a:solidFill>
                  <a:schemeClr val="tx1"/>
                </a:solidFill>
                <a:effectLst/>
                <a:latin typeface="+mn-lt"/>
                <a:ea typeface="+mn-ea"/>
                <a:cs typeface="+mn-cs"/>
              </a:rPr>
              <a:t>(Treatment Improvement Protocol [TIP] Series 57, HHS Publication No. [SMA] 14-4816). Rockville, MD: Author.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itchFamily="-107" charset="0"/>
              <a:ea typeface="ＭＳ Ｐゴシック" charset="-128"/>
              <a:cs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6</a:t>
            </a:fld>
            <a:endParaRPr lang="en-US" dirty="0"/>
          </a:p>
        </p:txBody>
      </p:sp>
    </p:spTree>
    <p:extLst>
      <p:ext uri="{BB962C8B-B14F-4D97-AF65-F5344CB8AC3E}">
        <p14:creationId xmlns:p14="http://schemas.microsoft.com/office/powerpoint/2010/main" val="1984540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majority of school-age youth have been or will be exposed to at least one potentially traumatic event, including experiencing a traumatic event directly, witnessing an event, or hearing about an event that affects someone a student knows. Whether these experiences happen at home, in the community, or at school, the effects of trauma can be felt at school. As children are exposed to more traumatic experiences, the negative impact on social and academic success becomes more pronounced.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exposed to trauma may have any of the following reactions: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Physical symptoms such as headaches, stomachaches, poor appetite, and decline in self-care</a:t>
            </a:r>
          </a:p>
          <a:p>
            <a:pPr marL="171450" lvl="0" indent="-171450">
              <a:buFont typeface="Arial" charset="0"/>
              <a:buChar char="•"/>
            </a:pPr>
            <a:r>
              <a:rPr lang="en-US" sz="1200" kern="1200" dirty="0">
                <a:solidFill>
                  <a:schemeClr val="tx1"/>
                </a:solidFill>
                <a:effectLst/>
                <a:latin typeface="+mn-lt"/>
                <a:ea typeface="+mn-ea"/>
                <a:cs typeface="+mn-cs"/>
              </a:rPr>
              <a:t>Intense feelings of fear, anxiety, and concern for their safety</a:t>
            </a:r>
          </a:p>
          <a:p>
            <a:pPr marL="171450" lvl="0" indent="-171450">
              <a:buFont typeface="Arial" charset="0"/>
              <a:buChar char="•"/>
            </a:pPr>
            <a:r>
              <a:rPr lang="en-US" sz="1200" kern="1200" dirty="0">
                <a:solidFill>
                  <a:schemeClr val="tx1"/>
                </a:solidFill>
                <a:effectLst/>
                <a:latin typeface="+mn-lt"/>
                <a:ea typeface="+mn-ea"/>
                <a:cs typeface="+mn-cs"/>
              </a:rPr>
              <a:t>Difficulty identifying how they are feeling and controlling their emotional reactions</a:t>
            </a:r>
          </a:p>
          <a:p>
            <a:pPr marL="171450" lvl="0" indent="-171450">
              <a:buFont typeface="Arial" charset="0"/>
              <a:buChar char="•"/>
            </a:pPr>
            <a:r>
              <a:rPr lang="en-US" sz="1200" kern="1200" dirty="0">
                <a:solidFill>
                  <a:schemeClr val="tx1"/>
                </a:solidFill>
                <a:effectLst/>
                <a:latin typeface="+mn-lt"/>
                <a:ea typeface="+mn-ea"/>
                <a:cs typeface="+mn-cs"/>
              </a:rPr>
              <a:t>Angry or aggressive outbursts</a:t>
            </a:r>
          </a:p>
          <a:p>
            <a:pPr marL="171450" lvl="0" indent="-171450">
              <a:buFont typeface="Arial" charset="0"/>
              <a:buChar char="•"/>
            </a:pPr>
            <a:r>
              <a:rPr lang="en-US" sz="1200" kern="1200" dirty="0">
                <a:solidFill>
                  <a:schemeClr val="tx1"/>
                </a:solidFill>
                <a:effectLst/>
                <a:latin typeface="+mn-lt"/>
                <a:ea typeface="+mn-ea"/>
                <a:cs typeface="+mn-cs"/>
              </a:rPr>
              <a:t>A desire to withdraw from peers and adults</a:t>
            </a:r>
          </a:p>
          <a:p>
            <a:pPr marL="171450" lvl="0" indent="-171450">
              <a:buFont typeface="Arial" charset="0"/>
              <a:buChar char="•"/>
            </a:pPr>
            <a:r>
              <a:rPr lang="en-US" sz="1200" kern="1200" dirty="0">
                <a:solidFill>
                  <a:schemeClr val="tx1"/>
                </a:solidFill>
                <a:effectLst/>
                <a:latin typeface="+mn-lt"/>
                <a:ea typeface="+mn-ea"/>
                <a:cs typeface="+mn-cs"/>
              </a:rPr>
              <a:t>A tendency to engage in risk-taking behaviors</a:t>
            </a:r>
          </a:p>
          <a:p>
            <a:pPr marL="171450" lvl="0" indent="-171450">
              <a:buFont typeface="Arial" charset="0"/>
              <a:buChar char="•"/>
            </a:pPr>
            <a:r>
              <a:rPr lang="en-US" sz="1200" kern="1200" dirty="0">
                <a:solidFill>
                  <a:schemeClr val="tx1"/>
                </a:solidFill>
                <a:effectLst/>
                <a:latin typeface="+mn-lt"/>
                <a:ea typeface="+mn-ea"/>
                <a:cs typeface="+mn-cs"/>
              </a:rPr>
              <a:t>Trouble trusting adults and peers, reading social cues, and building relationships</a:t>
            </a:r>
          </a:p>
          <a:p>
            <a:pPr marL="171450" lvl="0" indent="-171450">
              <a:buFont typeface="Arial" charset="0"/>
              <a:buChar char="•"/>
            </a:pPr>
            <a:endParaRPr lang="en-US" sz="1200" kern="1200" dirty="0">
              <a:solidFill>
                <a:schemeClr val="tx1"/>
              </a:solidFill>
              <a:effectLst/>
              <a:latin typeface="+mn-lt"/>
              <a:ea typeface="+mn-ea"/>
              <a:cs typeface="+mn-cs"/>
            </a:endParaRPr>
          </a:p>
          <a:p>
            <a:pPr marL="0" lvl="0" indent="0">
              <a:buFont typeface="Arial" charset="0"/>
              <a:buNone/>
            </a:pPr>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Perfect, M. M., Turley, M. R., Carlson, J. S., </a:t>
            </a:r>
            <a:r>
              <a:rPr lang="en-US" sz="1200" kern="1200" dirty="0" err="1">
                <a:solidFill>
                  <a:schemeClr val="tx1"/>
                </a:solidFill>
                <a:effectLst/>
                <a:latin typeface="+mn-lt"/>
                <a:ea typeface="+mn-ea"/>
                <a:cs typeface="+mn-cs"/>
              </a:rPr>
              <a:t>Yohanna</a:t>
            </a:r>
            <a:r>
              <a:rPr lang="en-US" sz="1200" kern="1200" dirty="0">
                <a:solidFill>
                  <a:schemeClr val="tx1"/>
                </a:solidFill>
                <a:effectLst/>
                <a:latin typeface="+mn-lt"/>
                <a:ea typeface="+mn-ea"/>
                <a:cs typeface="+mn-cs"/>
              </a:rPr>
              <a:t>, J., &amp; Saint Gilles, M. P. (2016). School-related outcomes of traumatic event exposure and traumatic stress symptoms in students: A systemic review of research from 1990 to 2015. </a:t>
            </a:r>
            <a:r>
              <a:rPr lang="en-US" sz="1200" i="1" kern="1200" dirty="0">
                <a:solidFill>
                  <a:schemeClr val="tx1"/>
                </a:solidFill>
                <a:effectLst/>
                <a:latin typeface="+mn-lt"/>
                <a:ea typeface="+mn-ea"/>
                <a:cs typeface="+mn-cs"/>
              </a:rPr>
              <a:t>School Mental Health, 8,</a:t>
            </a:r>
            <a:r>
              <a:rPr lang="en-US" sz="1200" kern="1200" dirty="0">
                <a:solidFill>
                  <a:schemeClr val="tx1"/>
                </a:solidFill>
                <a:effectLst/>
                <a:latin typeface="+mn-lt"/>
                <a:ea typeface="+mn-ea"/>
                <a:cs typeface="+mn-cs"/>
              </a:rPr>
              <a:t> 7–43.</a:t>
            </a:r>
          </a:p>
          <a:p>
            <a:pPr marL="0" lvl="0" indent="0">
              <a:buFont typeface="Arial" charset="0"/>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51</a:t>
            </a:fld>
            <a:endParaRPr lang="en-US" dirty="0"/>
          </a:p>
        </p:txBody>
      </p:sp>
    </p:spTree>
    <p:extLst>
      <p:ext uri="{BB962C8B-B14F-4D97-AF65-F5344CB8AC3E}">
        <p14:creationId xmlns:p14="http://schemas.microsoft.com/office/powerpoint/2010/main" val="6177431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impact of trauma on school performance can</a:t>
            </a:r>
            <a:r>
              <a:rPr lang="en-US" sz="1200" kern="1200" baseline="0" dirty="0">
                <a:solidFill>
                  <a:schemeClr val="tx1"/>
                </a:solidFill>
                <a:effectLst/>
                <a:latin typeface="+mn-lt"/>
                <a:ea typeface="+mn-ea"/>
                <a:cs typeface="+mn-cs"/>
              </a:rPr>
              <a:t> be profound. The effects of trauma exposure on student performance may manifest as any of the following: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Difficulty paying attention and learning</a:t>
            </a:r>
          </a:p>
          <a:p>
            <a:pPr marL="171450" lvl="0" indent="-171450">
              <a:buFont typeface="Arial" charset="0"/>
              <a:buChar char="•"/>
            </a:pPr>
            <a:r>
              <a:rPr lang="en-US" sz="1200" kern="1200" dirty="0">
                <a:solidFill>
                  <a:schemeClr val="tx1"/>
                </a:solidFill>
                <a:effectLst/>
                <a:latin typeface="+mn-lt"/>
                <a:ea typeface="+mn-ea"/>
                <a:cs typeface="+mn-cs"/>
              </a:rPr>
              <a:t>More time out of the classroom</a:t>
            </a:r>
          </a:p>
          <a:p>
            <a:pPr marL="171450" lvl="0" indent="-171450">
              <a:buFont typeface="Arial" charset="0"/>
              <a:buChar char="•"/>
            </a:pPr>
            <a:r>
              <a:rPr lang="en-US" sz="1200" kern="1200" dirty="0">
                <a:solidFill>
                  <a:schemeClr val="tx1"/>
                </a:solidFill>
                <a:effectLst/>
                <a:latin typeface="+mn-lt"/>
                <a:ea typeface="+mn-ea"/>
                <a:cs typeface="+mn-cs"/>
              </a:rPr>
              <a:t>Increased isolation</a:t>
            </a:r>
          </a:p>
          <a:p>
            <a:pPr marL="171450" lvl="0" indent="-171450">
              <a:buFont typeface="Arial" charset="0"/>
              <a:buChar char="•"/>
            </a:pPr>
            <a:r>
              <a:rPr lang="en-US" sz="1200" kern="1200" dirty="0">
                <a:solidFill>
                  <a:schemeClr val="tx1"/>
                </a:solidFill>
                <a:effectLst/>
                <a:latin typeface="+mn-lt"/>
                <a:ea typeface="+mn-ea"/>
                <a:cs typeface="+mn-cs"/>
              </a:rPr>
              <a:t>School absences</a:t>
            </a:r>
          </a:p>
          <a:p>
            <a:pPr marL="171450" lvl="0" indent="-171450">
              <a:buFont typeface="Arial" charset="0"/>
              <a:buChar char="•"/>
            </a:pPr>
            <a:r>
              <a:rPr lang="en-US" sz="1200" kern="1200" dirty="0">
                <a:solidFill>
                  <a:schemeClr val="tx1"/>
                </a:solidFill>
                <a:effectLst/>
                <a:latin typeface="+mn-lt"/>
                <a:ea typeface="+mn-ea"/>
                <a:cs typeface="+mn-cs"/>
              </a:rPr>
              <a:t>More suspensions or expulsions</a:t>
            </a:r>
          </a:p>
          <a:p>
            <a:pPr marL="171450" lvl="0" indent="-171450">
              <a:buFont typeface="Arial" charset="0"/>
              <a:buChar char="•"/>
            </a:pPr>
            <a:r>
              <a:rPr lang="en-US" sz="1200" kern="1200" dirty="0">
                <a:solidFill>
                  <a:schemeClr val="tx1"/>
                </a:solidFill>
                <a:effectLst/>
                <a:latin typeface="+mn-lt"/>
                <a:ea typeface="+mn-ea"/>
                <a:cs typeface="+mn-cs"/>
              </a:rPr>
              <a:t>Higher referral rates to special education</a:t>
            </a:r>
          </a:p>
          <a:p>
            <a:pPr marL="171450" lvl="0" indent="-171450">
              <a:buFont typeface="Arial" charset="0"/>
              <a:buChar char="•"/>
            </a:pPr>
            <a:r>
              <a:rPr lang="en-US" sz="1200" kern="1200" dirty="0">
                <a:solidFill>
                  <a:schemeClr val="tx1"/>
                </a:solidFill>
                <a:effectLst/>
                <a:latin typeface="+mn-lt"/>
                <a:ea typeface="+mn-ea"/>
                <a:cs typeface="+mn-cs"/>
              </a:rPr>
              <a:t>Poor test scores and an increased risk of failing grades.</a:t>
            </a:r>
          </a:p>
          <a:p>
            <a:pPr marL="171450" lvl="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Perfect, M. M., Turley, M. R., Carlson, J. S., Yohanna, J., &amp; Saint Gilles, M. P. (2016). School-related outcomes of traumatic event exposure and traumatic stress symptoms in students: A systemic review of research from 1990 to 2015. </a:t>
            </a:r>
            <a:r>
              <a:rPr lang="en-US" sz="1200" i="1" kern="1200" dirty="0">
                <a:solidFill>
                  <a:schemeClr val="tx1"/>
                </a:solidFill>
                <a:effectLst/>
                <a:latin typeface="+mn-lt"/>
                <a:ea typeface="+mn-ea"/>
                <a:cs typeface="+mn-cs"/>
              </a:rPr>
              <a:t>School Mental Health, 8,</a:t>
            </a:r>
            <a:r>
              <a:rPr lang="en-US" sz="1200" kern="1200" dirty="0">
                <a:solidFill>
                  <a:schemeClr val="tx1"/>
                </a:solidFill>
                <a:effectLst/>
                <a:latin typeface="+mn-lt"/>
                <a:ea typeface="+mn-ea"/>
                <a:cs typeface="+mn-cs"/>
              </a:rPr>
              <a:t> 7–43.</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52</a:t>
            </a:fld>
            <a:endParaRPr lang="en-US" dirty="0"/>
          </a:p>
        </p:txBody>
      </p:sp>
    </p:spTree>
    <p:extLst>
      <p:ext uri="{BB962C8B-B14F-4D97-AF65-F5344CB8AC3E}">
        <p14:creationId xmlns:p14="http://schemas.microsoft.com/office/powerpoint/2010/main" val="1853578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Parents or adult caregivers with a history of trauma, particularly chronic trauma, may struggle with many of the same challenges we just described for youth. Parents with negative or traumatic experiences related to school may be distrustful of educators and the education system and have trouble forming relationships with school staff.</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Parents exposed to trauma may struggle with any of the following reactions: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Difficulty managing emotions and controlling behaviors when interacting with school staff</a:t>
            </a:r>
          </a:p>
          <a:p>
            <a:pPr marL="171450" lvl="0" indent="-171450">
              <a:buFont typeface="Arial" charset="0"/>
              <a:buChar char="•"/>
            </a:pPr>
            <a:r>
              <a:rPr lang="en-US" sz="1200" kern="1200" dirty="0">
                <a:solidFill>
                  <a:schemeClr val="tx1"/>
                </a:solidFill>
                <a:effectLst/>
                <a:latin typeface="+mn-lt"/>
                <a:ea typeface="+mn-ea"/>
                <a:cs typeface="+mn-cs"/>
              </a:rPr>
              <a:t>Difficulty forming relationships</a:t>
            </a:r>
          </a:p>
          <a:p>
            <a:pPr marL="171450" lvl="0" indent="-171450">
              <a:buFont typeface="Arial" charset="0"/>
              <a:buChar char="•"/>
            </a:pPr>
            <a:r>
              <a:rPr lang="en-US" sz="1200" kern="1200" dirty="0">
                <a:solidFill>
                  <a:schemeClr val="tx1"/>
                </a:solidFill>
                <a:effectLst/>
                <a:latin typeface="+mn-lt"/>
                <a:ea typeface="+mn-ea"/>
                <a:cs typeface="+mn-cs"/>
              </a:rPr>
              <a:t>Increased risk for challenges like substance abuse, depression, and PTSD that negatively impact parenting and can affect their children’s behaviors at school</a:t>
            </a:r>
          </a:p>
          <a:p>
            <a:pPr marL="171450" lvl="0" indent="-171450">
              <a:buFont typeface="Arial" charset="0"/>
              <a:buChar char="•"/>
            </a:pPr>
            <a:r>
              <a:rPr lang="en-US" sz="1200" kern="1200" dirty="0">
                <a:solidFill>
                  <a:schemeClr val="tx1"/>
                </a:solidFill>
                <a:effectLst/>
                <a:latin typeface="+mn-lt"/>
                <a:ea typeface="+mn-ea"/>
                <a:cs typeface="+mn-cs"/>
              </a:rPr>
              <a:t>Trouble managing stress related to their child’s difficult behaviors, especially if these remind them of their own difficulties or experiences in childhood</a:t>
            </a:r>
          </a:p>
          <a:p>
            <a:pPr marL="171450" indent="-171450">
              <a:buFont typeface="Arial" charset="0"/>
              <a:buChar char="•"/>
            </a:pPr>
            <a:r>
              <a:rPr lang="en-US" sz="1200" kern="1200" dirty="0">
                <a:solidFill>
                  <a:schemeClr val="tx1"/>
                </a:solidFill>
                <a:effectLst/>
                <a:latin typeface="+mn-lt"/>
                <a:ea typeface="+mn-ea"/>
                <a:cs typeface="+mn-cs"/>
              </a:rPr>
              <a:t>Feelings of embarrassment, shame, fear, or guilt about their child’s behaviors or needs</a:t>
            </a:r>
            <a:r>
              <a:rPr lang="en-US" dirty="0">
                <a:effectLst/>
              </a:rPr>
              <a:t> </a:t>
            </a:r>
          </a:p>
          <a:p>
            <a:pPr marL="171450" indent="-171450">
              <a:buFont typeface="Arial" charset="0"/>
              <a:buChar char="•"/>
            </a:pPr>
            <a:r>
              <a:rPr lang="en-US" dirty="0">
                <a:effectLst/>
              </a:rPr>
              <a:t>Difficulty helping their children cope</a:t>
            </a:r>
          </a:p>
          <a:p>
            <a:pPr marL="171450" indent="-171450">
              <a:buFont typeface="Arial"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Cohen, L. R., Hien, D. A., &amp; Batchelder, S. (2008). The impact of cumulative maternal trauma and diagnosis on parenting behavior. </a:t>
            </a:r>
            <a:r>
              <a:rPr lang="en-US" sz="1200" i="1" kern="1200" dirty="0">
                <a:solidFill>
                  <a:schemeClr val="tx1"/>
                </a:solidFill>
                <a:effectLst/>
                <a:latin typeface="+mn-lt"/>
                <a:ea typeface="+mn-ea"/>
                <a:cs typeface="+mn-cs"/>
              </a:rPr>
              <a:t>Child Maltreatment, 13</a:t>
            </a:r>
            <a:r>
              <a:rPr lang="en-US" sz="1200" kern="12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27–38.</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Kistin, C. J., Radesky, J., Diaz-Linhart, Y., Tompson M. C., O’Connor, E., &amp; Silverstein, M. (2014). A qualitative study of parenting stress, coping, and discipline approaches among low-income traumatized mothers. </a:t>
            </a:r>
            <a:r>
              <a:rPr lang="en-US" sz="1200" i="1" kern="1200" dirty="0">
                <a:solidFill>
                  <a:schemeClr val="tx1"/>
                </a:solidFill>
                <a:effectLst/>
                <a:latin typeface="+mn-lt"/>
                <a:ea typeface="+mn-ea"/>
                <a:cs typeface="+mn-cs"/>
              </a:rPr>
              <a:t>Journal of Developmental and Behavioral Pediatrics, 35</a:t>
            </a:r>
            <a:r>
              <a:rPr lang="en-US" sz="1200" kern="1200" dirty="0">
                <a:solidFill>
                  <a:schemeClr val="tx1"/>
                </a:solidFill>
                <a:effectLst/>
                <a:latin typeface="+mn-lt"/>
                <a:ea typeface="+mn-ea"/>
                <a:cs typeface="+mn-cs"/>
              </a:rPr>
              <a:t>(3), 189–96. </a:t>
            </a:r>
          </a:p>
        </p:txBody>
      </p:sp>
      <p:sp>
        <p:nvSpPr>
          <p:cNvPr id="4" name="Slide Number Placeholder 3"/>
          <p:cNvSpPr>
            <a:spLocks noGrp="1"/>
          </p:cNvSpPr>
          <p:nvPr>
            <p:ph type="sldNum" sz="quarter" idx="10"/>
          </p:nvPr>
        </p:nvSpPr>
        <p:spPr/>
        <p:txBody>
          <a:bodyPr/>
          <a:lstStyle/>
          <a:p>
            <a:fld id="{A85BAD19-815B-4CA8-8E3D-9608C8F3F9BA}" type="slidenum">
              <a:rPr lang="en-US" smtClean="0"/>
              <a:pPr/>
              <a:t>53</a:t>
            </a:fld>
            <a:endParaRPr lang="en-US" dirty="0"/>
          </a:p>
        </p:txBody>
      </p:sp>
    </p:spTree>
    <p:extLst>
      <p:ext uri="{BB962C8B-B14F-4D97-AF65-F5344CB8AC3E}">
        <p14:creationId xmlns:p14="http://schemas.microsoft.com/office/powerpoint/2010/main" val="1129965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School staff may bring their own history or current experiences of trauma to their work, or experience trauma on the job—for example, being threatened or assaulted, or witnessing violence in school.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Staff struggling with their own trauma may have any of the following reactions:</a:t>
            </a:r>
          </a:p>
          <a:p>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Increased anxiety</a:t>
            </a:r>
          </a:p>
          <a:p>
            <a:pPr marL="171450" lvl="0" indent="-171450">
              <a:buFont typeface="Arial" charset="0"/>
              <a:buChar char="•"/>
            </a:pPr>
            <a:r>
              <a:rPr lang="en-US" sz="1200" kern="1200" dirty="0">
                <a:solidFill>
                  <a:schemeClr val="tx1"/>
                </a:solidFill>
                <a:effectLst/>
                <a:latin typeface="+mn-lt"/>
                <a:ea typeface="+mn-ea"/>
                <a:cs typeface="+mn-cs"/>
              </a:rPr>
              <a:t>Reduced energy and focus</a:t>
            </a:r>
          </a:p>
          <a:p>
            <a:pPr marL="171450" lvl="0" indent="-171450">
              <a:buFont typeface="Arial" charset="0"/>
              <a:buChar char="•"/>
            </a:pPr>
            <a:r>
              <a:rPr lang="en-US" sz="1200" kern="1200" dirty="0">
                <a:solidFill>
                  <a:schemeClr val="tx1"/>
                </a:solidFill>
                <a:effectLst/>
                <a:latin typeface="+mn-lt"/>
                <a:ea typeface="+mn-ea"/>
                <a:cs typeface="+mn-cs"/>
              </a:rPr>
              <a:t>Trouble regulating emotions</a:t>
            </a:r>
          </a:p>
          <a:p>
            <a:pPr marL="171450" lvl="0" indent="-171450">
              <a:buFont typeface="Arial" charset="0"/>
              <a:buChar char="•"/>
            </a:pPr>
            <a:r>
              <a:rPr lang="en-US" sz="1200" kern="1200" dirty="0">
                <a:solidFill>
                  <a:schemeClr val="tx1"/>
                </a:solidFill>
                <a:effectLst/>
                <a:latin typeface="+mn-lt"/>
                <a:ea typeface="+mn-ea"/>
                <a:cs typeface="+mn-cs"/>
              </a:rPr>
              <a:t>Difficulty managing responses to students and parents</a:t>
            </a:r>
          </a:p>
          <a:p>
            <a:pPr marL="171450" lvl="0" indent="-171450">
              <a:buFont typeface="Arial" charset="0"/>
              <a:buChar char="•"/>
            </a:pPr>
            <a:r>
              <a:rPr lang="en-US" sz="1200" kern="1200" dirty="0">
                <a:solidFill>
                  <a:schemeClr val="tx1"/>
                </a:solidFill>
                <a:effectLst/>
                <a:latin typeface="+mn-lt"/>
                <a:ea typeface="+mn-ea"/>
                <a:cs typeface="+mn-cs"/>
              </a:rPr>
              <a:t>Diminished capacity to maintain positive teacher-student and teacher-parent relationships</a:t>
            </a:r>
          </a:p>
          <a:p>
            <a:pPr marL="171450" lvl="0" indent="-171450">
              <a:buFont typeface="Arial" charset="0"/>
              <a:buChar char="•"/>
            </a:pPr>
            <a:r>
              <a:rPr lang="en-US" sz="1200" kern="1200" dirty="0">
                <a:solidFill>
                  <a:schemeClr val="tx1"/>
                </a:solidFill>
                <a:effectLst/>
                <a:latin typeface="+mn-lt"/>
                <a:ea typeface="+mn-ea"/>
                <a:cs typeface="+mn-cs"/>
              </a:rPr>
              <a:t>Poor attendance or work performance.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54</a:t>
            </a:fld>
            <a:endParaRPr lang="en-US" dirty="0"/>
          </a:p>
        </p:txBody>
      </p:sp>
    </p:spTree>
    <p:extLst>
      <p:ext uri="{BB962C8B-B14F-4D97-AF65-F5344CB8AC3E}">
        <p14:creationId xmlns:p14="http://schemas.microsoft.com/office/powerpoint/2010/main" val="6328659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Educators, counselors and other support staff who work with highly traumatized students are at risk of being indirectly traumatized as a result of hearing about their students’ trauma and witnessing its negative effects.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term </a:t>
            </a:r>
            <a:r>
              <a:rPr lang="en-US" sz="1200" i="1" kern="1200" dirty="0">
                <a:solidFill>
                  <a:schemeClr val="tx1"/>
                </a:solidFill>
                <a:effectLst/>
                <a:latin typeface="+mn-lt"/>
                <a:ea typeface="+mn-ea"/>
                <a:cs typeface="+mn-cs"/>
              </a:rPr>
              <a:t>secondary traumatic stress (STS) </a:t>
            </a:r>
            <a:r>
              <a:rPr lang="en-US" sz="1200" kern="1200" dirty="0">
                <a:solidFill>
                  <a:schemeClr val="tx1"/>
                </a:solidFill>
                <a:effectLst/>
                <a:latin typeface="+mn-lt"/>
                <a:ea typeface="+mn-ea"/>
                <a:cs typeface="+mn-cs"/>
              </a:rPr>
              <a:t>refers to the presence of PTSD symptoms caused by indirect exposure to other people’s traumatic experiences. Another term used to describe STS is </a:t>
            </a:r>
            <a:r>
              <a:rPr lang="en-US" sz="1200" i="1" kern="1200" dirty="0">
                <a:solidFill>
                  <a:schemeClr val="tx1"/>
                </a:solidFill>
                <a:effectLst/>
                <a:latin typeface="+mn-lt"/>
                <a:ea typeface="+mn-ea"/>
                <a:cs typeface="+mn-cs"/>
              </a:rPr>
              <a:t>compassion fatigue. </a:t>
            </a:r>
            <a:r>
              <a:rPr lang="en-US" sz="1200" kern="1200" dirty="0">
                <a:solidFill>
                  <a:schemeClr val="tx1"/>
                </a:solidFill>
                <a:effectLst/>
                <a:latin typeface="+mn-lt"/>
                <a:ea typeface="+mn-ea"/>
                <a:cs typeface="+mn-cs"/>
              </a:rPr>
              <a:t>Symptoms of STS for staff may include increased anxiety and concern about safety; intrusive, negative thoughts and images related to their students’ traumatic stories; fatigue and physical complaints; feeling numb or detached from students; feeling powerless or hopeless about students and the work; diminished concentration and difficulty with decision making; and a desire to physically or emotionally withdraw from people or situations that trigger difficult thoughts and emotions.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term </a:t>
            </a:r>
            <a:r>
              <a:rPr lang="en-US" sz="1200" i="1" kern="1200" dirty="0">
                <a:solidFill>
                  <a:schemeClr val="tx1"/>
                </a:solidFill>
                <a:effectLst/>
                <a:latin typeface="+mn-lt"/>
                <a:ea typeface="+mn-ea"/>
                <a:cs typeface="+mn-cs"/>
              </a:rPr>
              <a:t>vicarious trauma </a:t>
            </a:r>
            <a:r>
              <a:rPr lang="en-US" sz="1200" kern="1200" dirty="0">
                <a:solidFill>
                  <a:schemeClr val="tx1"/>
                </a:solidFill>
                <a:effectLst/>
                <a:latin typeface="+mn-lt"/>
                <a:ea typeface="+mn-ea"/>
                <a:cs typeface="+mn-cs"/>
              </a:rPr>
              <a:t>refers to the cumulative effect of working with traumatized students and their families that leads to negative changes in how staff views themselves, others, and the world. This phenomenon, known as </a:t>
            </a:r>
            <a:r>
              <a:rPr lang="en-US" sz="1200" i="1" kern="1200" dirty="0">
                <a:solidFill>
                  <a:schemeClr val="tx1"/>
                </a:solidFill>
                <a:effectLst/>
                <a:latin typeface="+mn-lt"/>
                <a:ea typeface="+mn-ea"/>
                <a:cs typeface="+mn-cs"/>
              </a:rPr>
              <a:t>vicarious trauma</a:t>
            </a:r>
            <a:r>
              <a:rPr lang="en-US" sz="1200" kern="1200" dirty="0">
                <a:solidFill>
                  <a:schemeClr val="tx1"/>
                </a:solidFill>
                <a:effectLst/>
                <a:latin typeface="+mn-lt"/>
                <a:ea typeface="+mn-ea"/>
                <a:cs typeface="+mn-cs"/>
              </a:rPr>
              <a:t>, may manifest as increased difficulty leaving work at work, increased irritability with coworkers and students, diminished energy and patience, doubts about professional capabilities and impact, and questions about the value and purpose of the work. These symptoms can extend into staff members’ personal lives in ways that include feeling disconnected from family and friends, avoiding activities that used to be enjoyable, and having less empathy and emotional availability for others.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Secondary Traumatic Stress Committee. (2011). </a:t>
            </a:r>
            <a:r>
              <a:rPr lang="en-US" sz="1200" i="1" kern="1200" dirty="0">
                <a:solidFill>
                  <a:schemeClr val="tx1"/>
                </a:solidFill>
                <a:effectLst/>
                <a:latin typeface="+mn-lt"/>
                <a:ea typeface="+mn-ea"/>
                <a:cs typeface="+mn-cs"/>
              </a:rPr>
              <a:t>Secondary traumatic stress: A fact sheet for child-serving professionals</a:t>
            </a:r>
            <a:r>
              <a:rPr lang="en-US" sz="1200" kern="1200" dirty="0">
                <a:solidFill>
                  <a:schemeClr val="tx1"/>
                </a:solidFill>
                <a:effectLst/>
                <a:latin typeface="+mn-lt"/>
                <a:ea typeface="+mn-ea"/>
                <a:cs typeface="+mn-cs"/>
              </a:rPr>
              <a:t>. Los Angeles, CA, and Durham, NC: National Center for Child Traumatic Stress.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(n.d.). </a:t>
            </a:r>
            <a:r>
              <a:rPr lang="en-GB" sz="1200" i="1" kern="1200" dirty="0">
                <a:solidFill>
                  <a:schemeClr val="tx1"/>
                </a:solidFill>
                <a:effectLst/>
                <a:latin typeface="+mn-lt"/>
                <a:ea typeface="+mn-ea"/>
                <a:cs typeface="+mn-cs"/>
              </a:rPr>
              <a:t>Secondary traumatic stress for educators</a:t>
            </a:r>
            <a:r>
              <a:rPr lang="en-GB" sz="1200" kern="1200" dirty="0">
                <a:solidFill>
                  <a:schemeClr val="tx1"/>
                </a:solidFill>
                <a:effectLst/>
                <a:latin typeface="+mn-lt"/>
                <a:ea typeface="+mn-ea"/>
                <a:cs typeface="+mn-cs"/>
              </a:rPr>
              <a:t>. Speaker series.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Hoydon, S., Wong, M., Langley, A. K., Stein, B. D., &amp; Kataoka, S. H. (2015). Preventing secondary traumatic stress in educators. </a:t>
            </a:r>
            <a:r>
              <a:rPr lang="en-US" sz="1200" i="1" kern="1200" dirty="0">
                <a:solidFill>
                  <a:schemeClr val="tx1"/>
                </a:solidFill>
                <a:effectLst/>
                <a:latin typeface="+mn-lt"/>
                <a:ea typeface="+mn-ea"/>
                <a:cs typeface="+mn-cs"/>
              </a:rPr>
              <a:t>Child and Adolescent Psychiatric Clinics of North America, 24</a:t>
            </a:r>
            <a:r>
              <a:rPr lang="en-US" sz="1200" kern="1200" dirty="0">
                <a:solidFill>
                  <a:schemeClr val="tx1"/>
                </a:solidFill>
                <a:effectLst/>
                <a:latin typeface="+mn-lt"/>
                <a:ea typeface="+mn-ea"/>
                <a:cs typeface="+mn-cs"/>
              </a:rPr>
              <a:t>(2), 319–33.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55</a:t>
            </a:fld>
            <a:endParaRPr lang="en-US" dirty="0"/>
          </a:p>
        </p:txBody>
      </p:sp>
    </p:spTree>
    <p:extLst>
      <p:ext uri="{BB962C8B-B14F-4D97-AF65-F5344CB8AC3E}">
        <p14:creationId xmlns:p14="http://schemas.microsoft.com/office/powerpoint/2010/main" val="603430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High rates of trauma among students and staff can have significant negative effects on school climate, culture, and conditions for learning. Students struggling with trauma responses are more likely to escalate and act out in ways that can compromise their safety and the safety of other students and staff.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an environment of fear and crisis, adults may become increasingly rigid and reactive. For example, adults may be quick to threaten students with negative consequences, escalate with students, and use more punitive discipline strategies in an attempt to regain control. Staff who feel powerless to address trauma in their own lives or the lives of their students may unintentionally deny trauma or silence those who have experienced it by minimizing or overlooking its effects on students and staff.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Under these circumstances, schools risk retraumatizing students by creating environments and situations that mirror or replicate trauma that students have experienced, causing them to experience a similar level of stress in the present. Retraumatizing practices include employing harsh or shaming discipline practices that mimic abuse experiences for youth; allowing environments to become chaotic, disorganized, unpredictable, or unsafe; treating students or parents disrespectfully and minimizing their voice; and using practices like seclusion or restraint. When the entire school community is affected by trauma, safety, engagement, and sense of community are compromised.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Ultimately, the effects of unaddressed trauma compromise a school’s fundamental mission to promote academic achievement.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56</a:t>
            </a:fld>
            <a:endParaRPr lang="en-US" dirty="0"/>
          </a:p>
        </p:txBody>
      </p:sp>
    </p:spTree>
    <p:extLst>
      <p:ext uri="{BB962C8B-B14F-4D97-AF65-F5344CB8AC3E}">
        <p14:creationId xmlns:p14="http://schemas.microsoft.com/office/powerpoint/2010/main" val="16102024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Increased awareness of the prevalence and impact of childhood trauma has significant implications for schools. Without knowledge of trauma and its impact, teachers, counselors, coaches, and administrative staff are at greater risk of misunderstanding, misidentifying, or overlooking students’ trauma-related behaviors and responding in ways that may cause additional harm. This reality has spurred a movement to create trauma-sensitive schools where all school staff recognize and understand student responses to trauma, and where practices that support healing and resilience are embedded schoolwide.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approach requires changes to the mission, vision, practices, policies, and culture of an entire school so that all staff are capable of supporting students exposed to trauma. Adopting a schoolwide approach to addressing trauma in schools ensures support for all students, enhances identification of students with more intensive needs, and fosters a climate and culture that supports other initiatives designed to foster a safe and supportive school environment. A trauma-sensitive approach includes partnerships with other community-based providers who can provide needed resources for students exposed to trauma.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57</a:t>
            </a:fld>
            <a:endParaRPr lang="en-US" dirty="0"/>
          </a:p>
        </p:txBody>
      </p:sp>
    </p:spTree>
    <p:extLst>
      <p:ext uri="{BB962C8B-B14F-4D97-AF65-F5344CB8AC3E}">
        <p14:creationId xmlns:p14="http://schemas.microsoft.com/office/powerpoint/2010/main" val="1610803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Presenters should refer to Part Four of the Understanding Trauma and its Impact Activity Packet, and follow the instructions to facilitate the activities and discussions.</a:t>
            </a:r>
          </a:p>
          <a:p>
            <a:endParaRPr lang="en-US" dirty="0"/>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58</a:t>
            </a:fld>
            <a:endParaRPr lang="en-US" dirty="0"/>
          </a:p>
        </p:txBody>
      </p:sp>
    </p:spTree>
    <p:extLst>
      <p:ext uri="{BB962C8B-B14F-4D97-AF65-F5344CB8AC3E}">
        <p14:creationId xmlns:p14="http://schemas.microsoft.com/office/powerpoint/2010/main" val="9629152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Presenters review what participants have learned in each section of the training. </a:t>
            </a:r>
          </a:p>
          <a:p>
            <a:endParaRPr lang="en-US" sz="1200" b="1" kern="1200" dirty="0">
              <a:solidFill>
                <a:schemeClr val="tx1"/>
              </a:solidFill>
              <a:effectLst/>
              <a:latin typeface="+mn-lt"/>
              <a:ea typeface="+mn-ea"/>
              <a:cs typeface="+mn-cs"/>
            </a:endParaRPr>
          </a:p>
          <a:p>
            <a:r>
              <a:rPr lang="en-US" dirty="0"/>
              <a:t>In this training, we have learned </a:t>
            </a:r>
            <a:r>
              <a:rPr lang="en-US"/>
              <a:t>the following:</a:t>
            </a:r>
            <a:r>
              <a:rPr lang="en-US" i="0" u="none" baseline="0"/>
              <a:t> </a:t>
            </a:r>
            <a:endParaRPr lang="en-US" i="0" u="none" baseline="0" dirty="0"/>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trauma is and who is affected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the body’s stress response system works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exposure to trauma affects students, parents, and school staff</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this means for schools</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BAD19-815B-4CA8-8E3D-9608C8F3F9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1690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Presenters explore the questions on the slide with participants.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This may be an opportunity to lay out next steps with the group. Presenters should know ahead of time what the next steps will be post-training. For example, </a:t>
            </a:r>
            <a:r>
              <a:rPr lang="en-US" sz="1200" b="1" kern="1200" baseline="0" dirty="0">
                <a:solidFill>
                  <a:schemeClr val="tx1"/>
                </a:solidFill>
                <a:effectLst/>
                <a:latin typeface="+mn-lt"/>
                <a:ea typeface="+mn-ea"/>
                <a:cs typeface="+mn-cs"/>
              </a:rPr>
              <a:t>after completing this training, school staff may be ready to view the </a:t>
            </a:r>
            <a:r>
              <a:rPr lang="en-US" sz="1200" b="1" i="1" kern="1200" baseline="0" dirty="0">
                <a:solidFill>
                  <a:schemeClr val="tx1"/>
                </a:solidFill>
                <a:effectLst/>
                <a:latin typeface="+mn-lt"/>
                <a:ea typeface="+mn-ea"/>
                <a:cs typeface="+mn-cs"/>
              </a:rPr>
              <a:t>Building Trauma-Sensitive Schools </a:t>
            </a:r>
            <a:r>
              <a:rPr lang="en-US" sz="1200" b="1" i="0" kern="1200" baseline="0" dirty="0">
                <a:solidFill>
                  <a:schemeClr val="tx1"/>
                </a:solidFill>
                <a:effectLst/>
                <a:latin typeface="+mn-lt"/>
                <a:ea typeface="+mn-ea"/>
                <a:cs typeface="+mn-cs"/>
              </a:rPr>
              <a:t>online module that introduces them to what a trauma-sensitive school looks like, including examples of trauma-sensitive practices. The module is best viewed in a group setting, with opportunities to use the downloadable handouts to support staff discussion and application of concepts. A Facilitation Guide is included with the </a:t>
            </a:r>
            <a:r>
              <a:rPr lang="en-US" sz="1200" b="1" i="1" kern="1200" baseline="0" dirty="0">
                <a:solidFill>
                  <a:schemeClr val="tx1"/>
                </a:solidFill>
                <a:effectLst/>
                <a:latin typeface="+mn-lt"/>
                <a:ea typeface="+mn-ea"/>
                <a:cs typeface="+mn-cs"/>
              </a:rPr>
              <a:t>Building Trauma-Sensitive Schools </a:t>
            </a:r>
            <a:r>
              <a:rPr lang="en-US" sz="1200" b="1" i="0" kern="1200" baseline="0" dirty="0">
                <a:solidFill>
                  <a:schemeClr val="tx1"/>
                </a:solidFill>
                <a:effectLst/>
                <a:latin typeface="+mn-lt"/>
                <a:ea typeface="+mn-ea"/>
                <a:cs typeface="+mn-cs"/>
              </a:rPr>
              <a:t>module that includes suggestions for how to lead an in-person training using the module and handouts. </a:t>
            </a:r>
            <a:r>
              <a:rPr lang="en-US" sz="1200" b="1" kern="1200" baseline="0" dirty="0">
                <a:solidFill>
                  <a:schemeClr val="tx1"/>
                </a:solidFill>
                <a:effectLst/>
                <a:latin typeface="+mn-lt"/>
                <a:ea typeface="+mn-ea"/>
                <a:cs typeface="+mn-cs"/>
              </a:rPr>
              <a:t>School leaders and trauma work group members should refer to the </a:t>
            </a:r>
            <a:r>
              <a:rPr lang="en-US" sz="1200" b="1" i="1" kern="1200" baseline="0" dirty="0">
                <a:solidFill>
                  <a:schemeClr val="tx1"/>
                </a:solidFill>
                <a:effectLst/>
                <a:latin typeface="+mn-lt"/>
                <a:ea typeface="+mn-ea"/>
                <a:cs typeface="+mn-cs"/>
              </a:rPr>
              <a:t>Leading Trauma-Sensitive Schools </a:t>
            </a:r>
            <a:r>
              <a:rPr lang="en-US" sz="1200" b="1" kern="1200" baseline="0" dirty="0">
                <a:solidFill>
                  <a:schemeClr val="tx1"/>
                </a:solidFill>
                <a:effectLst/>
                <a:latin typeface="+mn-lt"/>
                <a:ea typeface="+mn-ea"/>
                <a:cs typeface="+mn-cs"/>
              </a:rPr>
              <a:t>component of the training package for guidance on how and when to use the materials in the </a:t>
            </a:r>
            <a:r>
              <a:rPr lang="en-US" sz="1200" b="1" i="1" kern="1200" baseline="0" dirty="0">
                <a:solidFill>
                  <a:schemeClr val="tx1"/>
                </a:solidFill>
                <a:effectLst/>
                <a:latin typeface="+mn-lt"/>
                <a:ea typeface="+mn-ea"/>
                <a:cs typeface="+mn-cs"/>
              </a:rPr>
              <a:t>Building Trauma-Sensitive Schools </a:t>
            </a:r>
            <a:r>
              <a:rPr lang="en-US" sz="1200" b="1" i="0" kern="1200" baseline="0" dirty="0">
                <a:solidFill>
                  <a:schemeClr val="tx1"/>
                </a:solidFill>
                <a:effectLst/>
                <a:latin typeface="+mn-lt"/>
                <a:ea typeface="+mn-ea"/>
                <a:cs typeface="+mn-cs"/>
              </a:rPr>
              <a:t>component of the training package.</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BAD19-815B-4CA8-8E3D-9608C8F3F9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06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list of potentially traumatic experiences on this slide and pause to ask participants about their students’ experiences with these types of trauma.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Traumatic experiences come in many forms, ranging from one-time events to experiences that are chronic or even generational. Potentially traumatic experiences for children and youth in your school community include the following: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Natural disasters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hurricanes, fires, and floods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Human-caused disasters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accidents, wars, environmental disasters, and acts of terrorism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Community violence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robberies, shootings, assault, gang-related violence, hate crimes, and group trauma affecting a particular community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School violence, </a:t>
            </a:r>
            <a:r>
              <a:rPr lang="en-US" sz="1200" b="0" kern="1200" dirty="0">
                <a:solidFill>
                  <a:schemeClr val="tx1"/>
                </a:solidFill>
                <a:effectLst/>
                <a:latin typeface="+mn-lt"/>
                <a:ea typeface="+mn-ea"/>
                <a:cs typeface="+mn-cs"/>
              </a:rPr>
              <a:t>including </a:t>
            </a:r>
            <a:r>
              <a:rPr lang="en-US" sz="1200" kern="1200" dirty="0">
                <a:solidFill>
                  <a:schemeClr val="tx1"/>
                </a:solidFill>
                <a:effectLst/>
                <a:latin typeface="+mn-lt"/>
                <a:ea typeface="+mn-ea"/>
                <a:cs typeface="+mn-cs"/>
              </a:rPr>
              <a:t>threats, fights, school shootings, bullying, and loss of a student or staff member</a:t>
            </a: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(n.d.). </a:t>
            </a:r>
            <a:r>
              <a:rPr lang="en-US" sz="1200" i="1" kern="1200" dirty="0">
                <a:solidFill>
                  <a:schemeClr val="tx1"/>
                </a:solidFill>
                <a:effectLst/>
                <a:latin typeface="+mn-lt"/>
                <a:ea typeface="+mn-ea"/>
                <a:cs typeface="+mn-cs"/>
              </a:rPr>
              <a:t>Types of trauma</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http://www.nctsn.org/trauma-types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 </a:t>
            </a:r>
            <a:r>
              <a:rPr lang="en-US" sz="1200" kern="1200" dirty="0">
                <a:solidFill>
                  <a:schemeClr val="tx1"/>
                </a:solidFill>
                <a:effectLst/>
                <a:latin typeface="+mn-lt"/>
                <a:ea typeface="+mn-ea"/>
                <a:cs typeface="+mn-cs"/>
              </a:rPr>
              <a:t>(Treatment Improvement Protocol [TIP] Series 57, HHS Publication No. [SMA] 14-4816). Rockville, MD: Author.</a:t>
            </a:r>
          </a:p>
        </p:txBody>
      </p:sp>
      <p:sp>
        <p:nvSpPr>
          <p:cNvPr id="4" name="Slide Number Placeholder 3"/>
          <p:cNvSpPr>
            <a:spLocks noGrp="1"/>
          </p:cNvSpPr>
          <p:nvPr>
            <p:ph type="sldNum" sz="quarter" idx="10"/>
          </p:nvPr>
        </p:nvSpPr>
        <p:spPr/>
        <p:txBody>
          <a:bodyPr/>
          <a:lstStyle/>
          <a:p>
            <a:fld id="{A85BAD19-815B-4CA8-8E3D-9608C8F3F9BA}" type="slidenum">
              <a:rPr lang="en-US" smtClean="0"/>
              <a:pPr/>
              <a:t>7</a:t>
            </a:fld>
            <a:endParaRPr lang="en-US" dirty="0"/>
          </a:p>
        </p:txBody>
      </p:sp>
    </p:spTree>
    <p:extLst>
      <p:ext uri="{BB962C8B-B14F-4D97-AF65-F5344CB8AC3E}">
        <p14:creationId xmlns:p14="http://schemas.microsoft.com/office/powerpoint/2010/main" val="596539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Thank you for taking the time to participate in today’s training. We look forward to continuing to work together to create a trauma-sensitive learning environment.</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61</a:t>
            </a:fld>
            <a:endParaRPr lang="en-US" dirty="0"/>
          </a:p>
        </p:txBody>
      </p:sp>
    </p:spTree>
    <p:extLst>
      <p:ext uri="{BB962C8B-B14F-4D97-AF65-F5344CB8AC3E}">
        <p14:creationId xmlns:p14="http://schemas.microsoft.com/office/powerpoint/2010/main" val="168777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list of potentially traumatic experiences on this slide and pause to ask participants about their students’ experiences with these types of trauma. </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Other potentially traumatic events for students include the following:</a:t>
            </a:r>
          </a:p>
          <a:p>
            <a:pPr lvl="0"/>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Family trauma, </a:t>
            </a:r>
            <a:r>
              <a:rPr lang="en-US" sz="1200" b="0" kern="1200" dirty="0">
                <a:solidFill>
                  <a:schemeClr val="tx1"/>
                </a:solidFill>
                <a:effectLst/>
                <a:latin typeface="+mn-lt"/>
                <a:ea typeface="+mn-ea"/>
                <a:cs typeface="+mn-cs"/>
              </a:rPr>
              <a:t>including abuse,</a:t>
            </a:r>
            <a:r>
              <a:rPr lang="en-US" sz="1200" kern="1200" dirty="0">
                <a:solidFill>
                  <a:schemeClr val="tx1"/>
                </a:solidFill>
                <a:effectLst/>
                <a:latin typeface="+mn-lt"/>
                <a:ea typeface="+mn-ea"/>
                <a:cs typeface="+mn-cs"/>
              </a:rPr>
              <a:t> neglect, experiencing or witnessing domestic violence, incarceration of family members, family substance abuse, and sudden or expected loss of a loved one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Refugee and Immigrant trauma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exposure to war, political violence, torture, forced displacement, migration stressors, acculturation stressors, and fears of deportation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Medical trauma </a:t>
            </a:r>
            <a:r>
              <a:rPr lang="en-US" sz="1200" b="0" kern="1200" dirty="0">
                <a:solidFill>
                  <a:schemeClr val="tx1"/>
                </a:solidFill>
                <a:effectLst/>
                <a:latin typeface="+mn-lt"/>
                <a:ea typeface="+mn-ea"/>
                <a:cs typeface="+mn-cs"/>
              </a:rPr>
              <a:t>such as </a:t>
            </a:r>
            <a:r>
              <a:rPr lang="en-US" sz="1200" kern="1200" dirty="0">
                <a:solidFill>
                  <a:schemeClr val="tx1"/>
                </a:solidFill>
                <a:effectLst/>
                <a:latin typeface="+mn-lt"/>
                <a:ea typeface="+mn-ea"/>
                <a:cs typeface="+mn-cs"/>
              </a:rPr>
              <a:t>pain, injury and serious illness and invasive medical procedures or treatments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Experiences associated with </a:t>
            </a:r>
            <a:r>
              <a:rPr lang="en-US" sz="1200" b="1" kern="1200" dirty="0">
                <a:solidFill>
                  <a:schemeClr val="tx1"/>
                </a:solidFill>
                <a:effectLst/>
                <a:latin typeface="+mn-lt"/>
                <a:ea typeface="+mn-ea"/>
                <a:cs typeface="+mn-cs"/>
              </a:rPr>
              <a:t>poverty, </a:t>
            </a:r>
            <a:r>
              <a:rPr lang="en-US" sz="1200" b="0" kern="1200" dirty="0">
                <a:solidFill>
                  <a:schemeClr val="tx1"/>
                </a:solidFill>
                <a:effectLst/>
                <a:latin typeface="+mn-lt"/>
                <a:ea typeface="+mn-ea"/>
                <a:cs typeface="+mn-cs"/>
              </a:rPr>
              <a:t>including </a:t>
            </a:r>
            <a:r>
              <a:rPr lang="en-US" sz="1200" kern="1200" dirty="0">
                <a:solidFill>
                  <a:schemeClr val="tx1"/>
                </a:solidFill>
                <a:effectLst/>
                <a:latin typeface="+mn-lt"/>
                <a:ea typeface="+mn-ea"/>
                <a:cs typeface="+mn-cs"/>
              </a:rPr>
              <a:t>lack of resources, support networks, or mobility, financial stressors, and related experiences such as homelessness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(n.d.). </a:t>
            </a:r>
            <a:r>
              <a:rPr lang="en-US" sz="1200" i="1" kern="1200" dirty="0">
                <a:solidFill>
                  <a:schemeClr val="tx1"/>
                </a:solidFill>
                <a:effectLst/>
                <a:latin typeface="+mn-lt"/>
                <a:ea typeface="+mn-ea"/>
                <a:cs typeface="+mn-cs"/>
              </a:rPr>
              <a:t>Types of trauma</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http://www.nctsn.org/trauma-types</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 </a:t>
            </a:r>
            <a:r>
              <a:rPr lang="en-US" sz="1200" kern="1200" dirty="0">
                <a:solidFill>
                  <a:schemeClr val="tx1"/>
                </a:solidFill>
                <a:effectLst/>
                <a:latin typeface="+mn-lt"/>
                <a:ea typeface="+mn-ea"/>
                <a:cs typeface="+mn-cs"/>
              </a:rPr>
              <a:t>(Treatment Improvement Protocol [TIP] Series 57, HHS Publication No. [SMA] 14-4816). Rockville, MD: Author.</a:t>
            </a:r>
          </a:p>
        </p:txBody>
      </p:sp>
      <p:sp>
        <p:nvSpPr>
          <p:cNvPr id="4" name="Slide Number Placeholder 3"/>
          <p:cNvSpPr>
            <a:spLocks noGrp="1"/>
          </p:cNvSpPr>
          <p:nvPr>
            <p:ph type="sldNum" sz="quarter" idx="10"/>
          </p:nvPr>
        </p:nvSpPr>
        <p:spPr/>
        <p:txBody>
          <a:bodyPr/>
          <a:lstStyle/>
          <a:p>
            <a:fld id="{A85BAD19-815B-4CA8-8E3D-9608C8F3F9BA}" type="slidenum">
              <a:rPr lang="en-US" smtClean="0"/>
              <a:pPr/>
              <a:t>8</a:t>
            </a:fld>
            <a:endParaRPr lang="en-US" dirty="0"/>
          </a:p>
        </p:txBody>
      </p:sp>
    </p:spTree>
    <p:extLst>
      <p:ext uri="{BB962C8B-B14F-4D97-AF65-F5344CB8AC3E}">
        <p14:creationId xmlns:p14="http://schemas.microsoft.com/office/powerpoint/2010/main" val="135937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concept of complex trauma and then ask participants to consider whether the see this type of trauma among their students.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term </a:t>
            </a:r>
            <a:r>
              <a:rPr lang="en-US" sz="1200" i="1" kern="1200" baseline="0" dirty="0">
                <a:solidFill>
                  <a:schemeClr val="tx1"/>
                </a:solidFill>
                <a:effectLst/>
                <a:latin typeface="+mn-lt"/>
                <a:ea typeface="+mn-ea"/>
                <a:cs typeface="+mn-cs"/>
              </a:rPr>
              <a:t>complex trauma</a:t>
            </a:r>
            <a:r>
              <a:rPr lang="en-US" sz="1200" i="0" kern="1200" baseline="0" dirty="0">
                <a:solidFill>
                  <a:schemeClr val="tx1"/>
                </a:solidFill>
                <a:effectLst/>
                <a:latin typeface="+mn-lt"/>
                <a:ea typeface="+mn-ea"/>
                <a:cs typeface="+mn-cs"/>
              </a:rPr>
              <a:t> describes both exposure to multiple traumatic events from an early age </a:t>
            </a:r>
            <a:r>
              <a:rPr lang="en-US" sz="1200" b="1" i="0" u="sng" kern="1200" baseline="0" dirty="0">
                <a:solidFill>
                  <a:schemeClr val="tx1"/>
                </a:solidFill>
                <a:effectLst/>
                <a:latin typeface="+mn-lt"/>
                <a:ea typeface="+mn-ea"/>
                <a:cs typeface="+mn-cs"/>
              </a:rPr>
              <a:t>and</a:t>
            </a:r>
            <a:r>
              <a:rPr lang="en-US" sz="1200" b="1" i="0" u="none" kern="1200" baseline="0" dirty="0">
                <a:solidFill>
                  <a:schemeClr val="tx1"/>
                </a:solidFill>
                <a:effectLst/>
                <a:latin typeface="+mn-lt"/>
                <a:ea typeface="+mn-ea"/>
                <a:cs typeface="+mn-cs"/>
              </a:rPr>
              <a:t> </a:t>
            </a:r>
            <a:r>
              <a:rPr lang="en-US" sz="1200" b="0" i="0" u="none" kern="1200" baseline="0" dirty="0">
                <a:solidFill>
                  <a:schemeClr val="tx1"/>
                </a:solidFill>
                <a:effectLst/>
                <a:latin typeface="+mn-lt"/>
                <a:ea typeface="+mn-ea"/>
                <a:cs typeface="+mn-cs"/>
              </a:rPr>
              <a:t>the immediate and long term effects of these experiences over the course of development.</a:t>
            </a:r>
          </a:p>
          <a:p>
            <a:endParaRPr lang="en-US" sz="1200" b="0" i="0" u="none" kern="1200" baseline="0" dirty="0">
              <a:solidFill>
                <a:schemeClr val="tx1"/>
              </a:solidFill>
              <a:effectLst/>
              <a:latin typeface="+mn-lt"/>
              <a:ea typeface="+mn-ea"/>
              <a:cs typeface="+mn-cs"/>
            </a:endParaRPr>
          </a:p>
          <a:p>
            <a:r>
              <a:rPr lang="en-US" sz="1200" b="0" i="0" u="none" kern="1200" baseline="0" dirty="0">
                <a:solidFill>
                  <a:schemeClr val="tx1"/>
                </a:solidFill>
                <a:effectLst/>
                <a:latin typeface="+mn-lt"/>
                <a:ea typeface="+mn-ea"/>
                <a:cs typeface="+mn-cs"/>
              </a:rPr>
              <a:t>Examples include chronic abuse, neglect, or exposure to family violence, as well as other forms of violent victimization experienced from an early age without adequate adult support to manage these experiences. This type of trauma is particularly devastating because it occurs during critical periods of brain development, before a child has had the chance to develop strong, positive ways to cope with stress.</a:t>
            </a:r>
          </a:p>
          <a:p>
            <a:endParaRPr lang="en-US" sz="1200" b="0" i="0" u="non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Youth with complex trauma are likely to exhibit a range of behavioral and academic difficulties that require additional intervention by adults in the school community. We will talk more about what this looks like in Part 3 of this training.</a:t>
            </a:r>
          </a:p>
          <a:p>
            <a:endParaRPr lang="en-US" sz="1200" b="0" i="0" u="non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Citations: </a:t>
            </a:r>
          </a:p>
          <a:p>
            <a:pPr marL="171450" lvl="0" indent="-171450">
              <a:buFont typeface="Arial" charset="0"/>
              <a:buChar char="•"/>
            </a:pPr>
            <a:r>
              <a:rPr lang="en-GB" sz="1200" kern="1200" dirty="0">
                <a:solidFill>
                  <a:schemeClr val="tx1"/>
                </a:solidFill>
                <a:effectLst/>
                <a:latin typeface="+mn-lt"/>
                <a:ea typeface="+mn-ea"/>
                <a:cs typeface="+mn-cs"/>
              </a:rPr>
              <a:t>National Child Traumatic Stress Network. (2014). </a:t>
            </a:r>
            <a:r>
              <a:rPr lang="en-GB" sz="1200" i="1" kern="1200" dirty="0">
                <a:solidFill>
                  <a:schemeClr val="tx1"/>
                </a:solidFill>
                <a:effectLst/>
                <a:latin typeface="+mn-lt"/>
                <a:ea typeface="+mn-ea"/>
                <a:cs typeface="+mn-cs"/>
              </a:rPr>
              <a:t>Complex trauma: Facts for educators</a:t>
            </a:r>
            <a:r>
              <a:rPr lang="en-GB" sz="1200" kern="1200" dirty="0">
                <a:solidFill>
                  <a:schemeClr val="tx1"/>
                </a:solidFill>
                <a:effectLst/>
                <a:latin typeface="+mn-lt"/>
                <a:ea typeface="+mn-ea"/>
                <a:cs typeface="+mn-cs"/>
              </a:rPr>
              <a:t>. Los Angeles, CA, &amp; Durham, NC: National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Child Traumatic Stress. </a:t>
            </a:r>
          </a:p>
          <a:p>
            <a:pPr marL="171450" lvl="0" indent="-171450">
              <a:buFont typeface="Arial" charset="0"/>
              <a:buChar char="•"/>
            </a:pPr>
            <a:r>
              <a:rPr lang="en-US" sz="1200" kern="1200" dirty="0">
                <a:solidFill>
                  <a:schemeClr val="tx1"/>
                </a:solidFill>
                <a:effectLst/>
                <a:latin typeface="+mn-lt"/>
                <a:ea typeface="+mn-ea"/>
                <a:cs typeface="+mn-cs"/>
              </a:rPr>
              <a:t>Cook, A., Spinazzola, J., Ford, J., </a:t>
            </a:r>
            <a:r>
              <a:rPr lang="en-US" sz="1200" kern="1200" dirty="0" err="1">
                <a:solidFill>
                  <a:schemeClr val="tx1"/>
                </a:solidFill>
                <a:effectLst/>
                <a:latin typeface="+mn-lt"/>
                <a:ea typeface="+mn-ea"/>
                <a:cs typeface="+mn-cs"/>
              </a:rPr>
              <a:t>Lanktree</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Blaustein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Cloitre</a:t>
            </a:r>
            <a:r>
              <a:rPr lang="en-US" sz="1200" kern="1200" dirty="0">
                <a:solidFill>
                  <a:schemeClr val="tx1"/>
                </a:solidFill>
                <a:effectLst/>
                <a:latin typeface="+mn-lt"/>
                <a:ea typeface="+mn-ea"/>
                <a:cs typeface="+mn-cs"/>
              </a:rPr>
              <a:t>, M., . . . van der </a:t>
            </a:r>
            <a:r>
              <a:rPr lang="en-US" sz="1200" kern="1200" dirty="0" err="1">
                <a:solidFill>
                  <a:schemeClr val="tx1"/>
                </a:solidFill>
                <a:effectLst/>
                <a:latin typeface="+mn-lt"/>
                <a:ea typeface="+mn-ea"/>
                <a:cs typeface="+mn-cs"/>
              </a:rPr>
              <a:t>Kolk</a:t>
            </a:r>
            <a:r>
              <a:rPr lang="en-US" sz="1200" kern="1200" dirty="0">
                <a:solidFill>
                  <a:schemeClr val="tx1"/>
                </a:solidFill>
                <a:effectLst/>
                <a:latin typeface="+mn-lt"/>
                <a:ea typeface="+mn-ea"/>
                <a:cs typeface="+mn-cs"/>
              </a:rPr>
              <a:t>, B. (2005). Complex trauma in children and adolescents. </a:t>
            </a:r>
            <a:r>
              <a:rPr lang="en-US" sz="1200" i="1" kern="1200" dirty="0">
                <a:solidFill>
                  <a:schemeClr val="tx1"/>
                </a:solidFill>
                <a:effectLst/>
                <a:latin typeface="+mn-lt"/>
                <a:ea typeface="+mn-ea"/>
                <a:cs typeface="+mn-cs"/>
              </a:rPr>
              <a:t>Psychiatric Annals, 35</a:t>
            </a:r>
            <a:r>
              <a:rPr lang="en-US" sz="1200" kern="1200" dirty="0">
                <a:solidFill>
                  <a:schemeClr val="tx1"/>
                </a:solidFill>
                <a:effectLst/>
                <a:latin typeface="+mn-lt"/>
                <a:ea typeface="+mn-ea"/>
                <a:cs typeface="+mn-cs"/>
              </a:rPr>
              <a:t>(5), 390–398. </a:t>
            </a:r>
          </a:p>
          <a:p>
            <a:pPr marL="171450" lvl="0" indent="-171450">
              <a:buFont typeface="Arial" charset="0"/>
              <a:buChar char="•"/>
            </a:pPr>
            <a:r>
              <a:rPr lang="en-US" sz="1200" kern="1200" dirty="0">
                <a:solidFill>
                  <a:schemeClr val="tx1"/>
                </a:solidFill>
                <a:effectLst/>
                <a:latin typeface="+mn-lt"/>
                <a:ea typeface="+mn-ea"/>
                <a:cs typeface="+mn-cs"/>
              </a:rPr>
              <a:t>National Child Traumatic</a:t>
            </a:r>
            <a:r>
              <a:rPr lang="en-US" sz="1200" kern="1200" baseline="0" dirty="0">
                <a:solidFill>
                  <a:schemeClr val="tx1"/>
                </a:solidFill>
                <a:effectLst/>
                <a:latin typeface="+mn-lt"/>
                <a:ea typeface="+mn-ea"/>
                <a:cs typeface="+mn-cs"/>
              </a:rPr>
              <a:t> Stress Network . (</a:t>
            </a:r>
            <a:r>
              <a:rPr lang="en-US" sz="1200" kern="1200" baseline="0" dirty="0" err="1">
                <a:solidFill>
                  <a:schemeClr val="tx1"/>
                </a:solidFill>
                <a:effectLst/>
                <a:latin typeface="+mn-lt"/>
                <a:ea typeface="+mn-ea"/>
                <a:cs typeface="+mn-cs"/>
              </a:rPr>
              <a:t>n.d.</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Complex Trauma</a:t>
            </a:r>
            <a:r>
              <a:rPr lang="en-US" sz="1200" i="0" kern="1200" baseline="0" dirty="0">
                <a:solidFill>
                  <a:schemeClr val="tx1"/>
                </a:solidFill>
                <a:effectLst/>
                <a:latin typeface="+mn-lt"/>
                <a:ea typeface="+mn-ea"/>
                <a:cs typeface="+mn-cs"/>
              </a:rPr>
              <a:t>. Retrieved from http://</a:t>
            </a:r>
            <a:r>
              <a:rPr lang="en-US" sz="1200" i="0" kern="1200" baseline="0" dirty="0" err="1">
                <a:solidFill>
                  <a:schemeClr val="tx1"/>
                </a:solidFill>
                <a:effectLst/>
                <a:latin typeface="+mn-lt"/>
                <a:ea typeface="+mn-ea"/>
                <a:cs typeface="+mn-cs"/>
              </a:rPr>
              <a:t>www.nctsnet.org</a:t>
            </a:r>
            <a:r>
              <a:rPr lang="en-US" sz="1200" i="0" kern="1200" baseline="0" dirty="0">
                <a:solidFill>
                  <a:schemeClr val="tx1"/>
                </a:solidFill>
                <a:effectLst/>
                <a:latin typeface="+mn-lt"/>
                <a:ea typeface="+mn-ea"/>
                <a:cs typeface="+mn-cs"/>
              </a:rPr>
              <a:t>/trauma-types/complex-trauma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BAD19-815B-4CA8-8E3D-9608C8F3F9BA}" type="slidenum">
              <a:rPr lang="en-US" smtClean="0"/>
              <a:pPr/>
              <a:t>9</a:t>
            </a:fld>
            <a:endParaRPr lang="en-US" dirty="0"/>
          </a:p>
        </p:txBody>
      </p:sp>
    </p:spTree>
    <p:extLst>
      <p:ext uri="{BB962C8B-B14F-4D97-AF65-F5344CB8AC3E}">
        <p14:creationId xmlns:p14="http://schemas.microsoft.com/office/powerpoint/2010/main" val="143969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Presenters should review the concept of historical trauma pause to ask participants about their students’ experiences with this type of trauma.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Historical trauma is defined as the “cumulative emotional and psychological wounding across generations, including the lifespan, which emanates from massive group trauma.” – Maria Yellow Horse Brave Heart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the negative effects of violent colonization, dislocation, and assimilation policies such as forced placement in boarding schools among American Indian and Alaska Native communities continue to manifest in current struggles with substance abuse, suicide, violence, and a distrust of systems such as education.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communities of color, the effects of slavery, segregation, racism, and discrimination may manifest as feelings of hopelessness, increased anger and violence towards self and others, internalized racism, and mistrust of social institutions and systems (such as schools, government, or law enforcement). Other groups that continue to be impacted by historical trauma include Jewish survivors of the Holocaust, Japanese-American survivors of World War II internment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camps, immigrant populations, and members of the Lesbian, Gay, Bisexual, Transgender, and Questioning (LGBTQ) communities.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cumulative effects of these forms of trauma on youth, families, and communities may manifest in a number of ways that compromise student engagement and success in school.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Citations:</a:t>
            </a:r>
          </a:p>
          <a:p>
            <a:pPr marL="171450" lvl="0" indent="-171450">
              <a:buFont typeface="Arial" charset="0"/>
              <a:buChar char="•"/>
            </a:pPr>
            <a:r>
              <a:rPr lang="en-US" sz="1200" kern="1200" dirty="0">
                <a:solidFill>
                  <a:schemeClr val="tx1"/>
                </a:solidFill>
                <a:effectLst/>
                <a:latin typeface="+mn-lt"/>
                <a:ea typeface="+mn-ea"/>
                <a:cs typeface="+mn-cs"/>
              </a:rPr>
              <a:t>Substance Abuse and Mental Health Services Administration (SAMHSA). (2014). </a:t>
            </a:r>
            <a:r>
              <a:rPr lang="en-US" sz="1200" i="1" kern="1200" dirty="0">
                <a:solidFill>
                  <a:schemeClr val="tx1"/>
                </a:solidFill>
                <a:effectLst/>
                <a:latin typeface="+mn-lt"/>
                <a:ea typeface="+mn-ea"/>
                <a:cs typeface="+mn-cs"/>
              </a:rPr>
              <a:t>Trauma-informed care in behavioral health services</a:t>
            </a:r>
            <a:r>
              <a:rPr lang="en-US" sz="1200" kern="1200" dirty="0">
                <a:solidFill>
                  <a:schemeClr val="tx1"/>
                </a:solidFill>
                <a:effectLst/>
                <a:latin typeface="+mn-lt"/>
                <a:ea typeface="+mn-ea"/>
                <a:cs typeface="+mn-cs"/>
              </a:rPr>
              <a:t> (Treatment Improvement Protocol [TIP] Series 57, HHS Publication No. [SMA] 14-4816). Rockville, MD: Author.</a:t>
            </a:r>
          </a:p>
          <a:p>
            <a:pPr marL="171450" lvl="0" indent="-171450">
              <a:buFont typeface="Arial" charset="0"/>
              <a:buChar char="•"/>
            </a:pPr>
            <a:r>
              <a:rPr lang="en-US" sz="1200" kern="1200" dirty="0">
                <a:solidFill>
                  <a:schemeClr val="tx1"/>
                </a:solidFill>
                <a:effectLst/>
                <a:latin typeface="+mn-lt"/>
                <a:ea typeface="+mn-ea"/>
                <a:cs typeface="+mn-cs"/>
              </a:rPr>
              <a:t>National Child Traumatic Stress Network. (2013). </a:t>
            </a:r>
            <a:r>
              <a:rPr lang="en-US" sz="1200" i="1" kern="1200" dirty="0">
                <a:solidFill>
                  <a:schemeClr val="tx1"/>
                </a:solidFill>
                <a:effectLst/>
                <a:latin typeface="+mn-lt"/>
                <a:ea typeface="+mn-ea"/>
                <a:cs typeface="+mn-cs"/>
              </a:rPr>
              <a:t>Conversations about historical trauma</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3"/>
              </a:rPr>
              <a:t>http://www.nctsn.org/resources/topics/culture-and-trauma</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10</a:t>
            </a:fld>
            <a:endParaRPr lang="en-US" dirty="0"/>
          </a:p>
        </p:txBody>
      </p:sp>
    </p:spTree>
    <p:extLst>
      <p:ext uri="{BB962C8B-B14F-4D97-AF65-F5344CB8AC3E}">
        <p14:creationId xmlns:p14="http://schemas.microsoft.com/office/powerpoint/2010/main" val="968420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9783" t="23389" r="17819" b="26328"/>
          <a:stretch/>
        </p:blipFill>
        <p:spPr>
          <a:xfrm>
            <a:off x="3939474" y="573193"/>
            <a:ext cx="5669475" cy="6108755"/>
          </a:xfrm>
          <a:prstGeom prst="rect">
            <a:avLst/>
          </a:prstGeom>
        </p:spPr>
      </p:pic>
      <p:sp>
        <p:nvSpPr>
          <p:cNvPr id="11" name="Rectangle 10"/>
          <p:cNvSpPr/>
          <p:nvPr userDrawn="1"/>
        </p:nvSpPr>
        <p:spPr>
          <a:xfrm>
            <a:off x="-116236" y="2882685"/>
            <a:ext cx="9345478" cy="123986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40" t="27077" r="4551" b="24937"/>
          <a:stretch/>
        </p:blipFill>
        <p:spPr>
          <a:xfrm>
            <a:off x="325463" y="208861"/>
            <a:ext cx="5501899" cy="2084522"/>
          </a:xfrm>
          <a:prstGeom prst="rect">
            <a:avLst/>
          </a:prstGeom>
        </p:spPr>
      </p:pic>
      <p:sp>
        <p:nvSpPr>
          <p:cNvPr id="2" name="Title 1"/>
          <p:cNvSpPr>
            <a:spLocks noGrp="1"/>
          </p:cNvSpPr>
          <p:nvPr>
            <p:ph type="ctrTitle" hasCustomPrompt="1"/>
          </p:nvPr>
        </p:nvSpPr>
        <p:spPr>
          <a:xfrm>
            <a:off x="685800" y="2412639"/>
            <a:ext cx="7772400" cy="1142146"/>
          </a:xfrm>
        </p:spPr>
        <p:txBody>
          <a:bodyPr anchor="b">
            <a:normAutofit/>
          </a:bodyPr>
          <a:lstStyle>
            <a:lvl1pPr algn="l">
              <a:defRPr sz="3600" cap="none"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604883"/>
            <a:ext cx="7853766" cy="76563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3FA74046-0996-E442-BF3B-2B063B1EE86B}" type="slidenum">
              <a:rPr lang="en-US" smtClean="0"/>
              <a:pPr/>
              <a:t>‹#›</a:t>
            </a:fld>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743" y="5982587"/>
            <a:ext cx="3475128" cy="558902"/>
          </a:xfrm>
          <a:prstGeom prst="rect">
            <a:avLst/>
          </a:prstGeom>
        </p:spPr>
      </p:pic>
    </p:spTree>
    <p:extLst>
      <p:ext uri="{BB962C8B-B14F-4D97-AF65-F5344CB8AC3E}">
        <p14:creationId xmlns:p14="http://schemas.microsoft.com/office/powerpoint/2010/main" val="21649500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1916" userDrawn="1">
          <p15:clr>
            <a:srgbClr val="FBAE40"/>
          </p15:clr>
        </p15:guide>
        <p15:guide id="4" pos="2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05481"/>
            <a:ext cx="7886700" cy="790834"/>
          </a:xfrm>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628650" y="1569308"/>
            <a:ext cx="7886700" cy="4139514"/>
          </a:xfrm>
        </p:spPr>
        <p:txBody>
          <a:bodyPr/>
          <a:lstStyle>
            <a:lvl1pPr>
              <a:lnSpc>
                <a:spcPct val="100000"/>
              </a:lnSpc>
              <a:spcBef>
                <a:spcPts val="600"/>
              </a:spcBef>
              <a:buClr>
                <a:schemeClr val="accent1"/>
              </a:buClr>
              <a:defRPr/>
            </a:lvl1pPr>
            <a:lvl2pPr>
              <a:lnSpc>
                <a:spcPct val="100000"/>
              </a:lnSpc>
              <a:spcBef>
                <a:spcPts val="400"/>
              </a:spcBef>
              <a:buClr>
                <a:schemeClr val="accent1"/>
              </a:buClr>
              <a:defRPr/>
            </a:lvl2pPr>
            <a:lvl3pPr>
              <a:lnSpc>
                <a:spcPct val="100000"/>
              </a:lnSpc>
              <a:buClr>
                <a:schemeClr val="accent1"/>
              </a:buClr>
              <a:defRPr/>
            </a:lvl3pPr>
            <a:lvl4pPr>
              <a:lnSpc>
                <a:spcPct val="100000"/>
              </a:lnSpc>
              <a:spcBef>
                <a:spcPts val="300"/>
              </a:spcBef>
              <a:buClr>
                <a:schemeClr val="accent1"/>
              </a:buClr>
              <a:defRPr/>
            </a:lvl4pPr>
            <a:lvl5pPr>
              <a:lnSpc>
                <a:spcPct val="100000"/>
              </a:lnSpc>
              <a:spcBef>
                <a:spcPts val="300"/>
              </a:spcBef>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7" name="Straight Connector 6"/>
          <p:cNvCxnSpPr/>
          <p:nvPr userDrawn="1"/>
        </p:nvCxnSpPr>
        <p:spPr>
          <a:xfrm>
            <a:off x="723900" y="1266092"/>
            <a:ext cx="77914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21740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0"/>
            <a:ext cx="7886700" cy="2059500"/>
          </a:xfrm>
        </p:spPr>
        <p:txBody>
          <a:bodyPr lIns="0" tIns="0" rIns="0" bIns="0" anchor="b">
            <a:normAutofit/>
          </a:bodyPr>
          <a:lstStyle>
            <a:lvl1pPr>
              <a:defRPr sz="480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3888" y="2248067"/>
            <a:ext cx="7886700" cy="1396158"/>
          </a:xfrm>
        </p:spPr>
        <p:txBody>
          <a:bodyPr lIns="0" tIns="0" rIns="0" bIns="0"/>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7" name="Straight Connector 6"/>
          <p:cNvCxnSpPr/>
          <p:nvPr userDrawn="1"/>
        </p:nvCxnSpPr>
        <p:spPr>
          <a:xfrm>
            <a:off x="620713" y="2059499"/>
            <a:ext cx="78946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spect="1"/>
          </p:cNvSpPr>
          <p:nvPr userDrawn="1"/>
        </p:nvSpPr>
        <p:spPr>
          <a:xfrm>
            <a:off x="3669798" y="450473"/>
            <a:ext cx="5669280" cy="609101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02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43697"/>
            <a:ext cx="7886700" cy="914400"/>
          </a:xfrm>
        </p:spPr>
        <p:txBody>
          <a:bodyPr/>
          <a:lstStyle/>
          <a:p>
            <a:r>
              <a:rPr lang="en-US" dirty="0"/>
              <a:t>Click to edit Master title style</a:t>
            </a:r>
          </a:p>
        </p:txBody>
      </p:sp>
      <p:sp>
        <p:nvSpPr>
          <p:cNvPr id="3" name="Content Placeholder 2"/>
          <p:cNvSpPr>
            <a:spLocks noGrp="1"/>
          </p:cNvSpPr>
          <p:nvPr>
            <p:ph sz="half" idx="1"/>
          </p:nvPr>
        </p:nvSpPr>
        <p:spPr>
          <a:xfrm>
            <a:off x="628650" y="1566133"/>
            <a:ext cx="3886200" cy="421682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66133"/>
            <a:ext cx="3886200" cy="421682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8" name="Straight Connector 7"/>
          <p:cNvCxnSpPr/>
          <p:nvPr userDrawn="1"/>
        </p:nvCxnSpPr>
        <p:spPr>
          <a:xfrm>
            <a:off x="731838" y="1266092"/>
            <a:ext cx="77835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92714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67265"/>
            <a:ext cx="7886700" cy="7114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52964"/>
            <a:ext cx="386834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351116"/>
            <a:ext cx="3868340" cy="34565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452964"/>
            <a:ext cx="388739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351116"/>
            <a:ext cx="3887391" cy="34565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10" name="Straight Connector 9"/>
          <p:cNvCxnSpPr/>
          <p:nvPr userDrawn="1"/>
        </p:nvCxnSpPr>
        <p:spPr>
          <a:xfrm>
            <a:off x="723900" y="1266092"/>
            <a:ext cx="77914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71470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6593875" y="6356351"/>
            <a:ext cx="2057400" cy="365125"/>
          </a:xfrm>
        </p:spPr>
        <p:txBody>
          <a:bodyPr/>
          <a:lstStyle/>
          <a:p>
            <a:fld id="{3FA74046-0996-E442-BF3B-2B063B1EE86B}" type="slidenum">
              <a:rPr lang="en-US" smtClean="0"/>
              <a:pPr/>
              <a:t>‹#›</a:t>
            </a:fld>
            <a:endParaRPr lang="en-US" dirty="0"/>
          </a:p>
        </p:txBody>
      </p:sp>
      <p:cxnSp>
        <p:nvCxnSpPr>
          <p:cNvPr id="6" name="Straight Connector 5"/>
          <p:cNvCxnSpPr/>
          <p:nvPr userDrawn="1"/>
        </p:nvCxnSpPr>
        <p:spPr>
          <a:xfrm>
            <a:off x="731838" y="1266092"/>
            <a:ext cx="77835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31052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6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A74046-0996-E442-BF3B-2B063B1EE86B}" type="slidenum">
              <a:rPr lang="en-US" smtClean="0"/>
              <a:pPr/>
              <a:t>‹#›</a:t>
            </a:fld>
            <a:endParaRPr lang="en-US" dirty="0"/>
          </a:p>
        </p:txBody>
      </p:sp>
    </p:spTree>
    <p:extLst>
      <p:ext uri="{BB962C8B-B14F-4D97-AF65-F5344CB8AC3E}">
        <p14:creationId xmlns:p14="http://schemas.microsoft.com/office/powerpoint/2010/main" val="150533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86886"/>
            <a:ext cx="2949178" cy="36821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8" name="Straight Connector 7"/>
          <p:cNvCxnSpPr/>
          <p:nvPr userDrawn="1"/>
        </p:nvCxnSpPr>
        <p:spPr>
          <a:xfrm>
            <a:off x="735358" y="2063794"/>
            <a:ext cx="28436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42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186886"/>
            <a:ext cx="2949178" cy="36821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A74046-0996-E442-BF3B-2B063B1EE86B}" type="slidenum">
              <a:rPr lang="en-US" smtClean="0"/>
              <a:pPr/>
              <a:t>‹#›</a:t>
            </a:fld>
            <a:endParaRPr lang="en-US" dirty="0"/>
          </a:p>
        </p:txBody>
      </p:sp>
      <p:cxnSp>
        <p:nvCxnSpPr>
          <p:cNvPr id="8" name="Straight Connector 7"/>
          <p:cNvCxnSpPr/>
          <p:nvPr userDrawn="1"/>
        </p:nvCxnSpPr>
        <p:spPr>
          <a:xfrm>
            <a:off x="741752" y="2063794"/>
            <a:ext cx="28372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4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7349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69268" y="6401029"/>
            <a:ext cx="2057400" cy="280919"/>
          </a:xfrm>
          <a:prstGeom prst="rect">
            <a:avLst/>
          </a:prstGeom>
        </p:spPr>
        <p:txBody>
          <a:bodyPr vert="horz" lIns="91440" tIns="45720" rIns="91440" bIns="45720" rtlCol="0" anchor="ctr"/>
          <a:lstStyle>
            <a:lvl1pPr algn="r">
              <a:defRPr sz="1200">
                <a:solidFill>
                  <a:schemeClr val="tx1">
                    <a:tint val="75000"/>
                  </a:schemeClr>
                </a:solidFill>
              </a:defRPr>
            </a:lvl1pPr>
          </a:lstStyle>
          <a:p>
            <a:fld id="{3FA74046-0996-E442-BF3B-2B063B1EE86B}" type="slidenum">
              <a:rPr lang="en-US" smtClean="0"/>
              <a:pPr/>
              <a:t>‹#›</a:t>
            </a:fld>
            <a:endParaRPr lang="en-US" dirty="0"/>
          </a:p>
        </p:txBody>
      </p:sp>
      <p:sp>
        <p:nvSpPr>
          <p:cNvPr id="4" name="Rectangle 3"/>
          <p:cNvSpPr/>
          <p:nvPr userDrawn="1"/>
        </p:nvSpPr>
        <p:spPr>
          <a:xfrm>
            <a:off x="0" y="6667500"/>
            <a:ext cx="9144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11">
            <a:extLst>
              <a:ext uri="{28A0092B-C50C-407E-A947-70E740481C1C}">
                <a14:useLocalDpi xmlns:a14="http://schemas.microsoft.com/office/drawing/2010/main" val="0"/>
              </a:ext>
            </a:extLst>
          </a:blip>
          <a:srcRect l="19783" t="22938" r="19632" b="50056"/>
          <a:stretch/>
        </p:blipFill>
        <p:spPr>
          <a:xfrm>
            <a:off x="7597968" y="5936862"/>
            <a:ext cx="1557581" cy="928333"/>
          </a:xfrm>
          <a:prstGeom prst="rect">
            <a:avLst/>
          </a:prstGeom>
        </p:spPr>
      </p:pic>
    </p:spTree>
    <p:extLst>
      <p:ext uri="{BB962C8B-B14F-4D97-AF65-F5344CB8AC3E}">
        <p14:creationId xmlns:p14="http://schemas.microsoft.com/office/powerpoint/2010/main" val="1290138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3000" b="1" kern="1200" cap="small" spc="100" baseline="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00" userDrawn="1">
          <p15:clr>
            <a:srgbClr val="F26B43"/>
          </p15:clr>
        </p15:guide>
        <p15:guide id="2" pos="2880" userDrawn="1">
          <p15:clr>
            <a:srgbClr val="F26B43"/>
          </p15:clr>
        </p15:guide>
        <p15:guide id="3" pos="3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412639"/>
            <a:ext cx="8290420" cy="1142146"/>
          </a:xfrm>
        </p:spPr>
        <p:txBody>
          <a:bodyPr>
            <a:normAutofit/>
          </a:bodyPr>
          <a:lstStyle/>
          <a:p>
            <a:r>
              <a:rPr lang="en-US" sz="3200" dirty="0">
                <a:latin typeface="+mn-lt"/>
              </a:rPr>
              <a:t>Understanding Trauma and Its Impact</a:t>
            </a:r>
          </a:p>
        </p:txBody>
      </p:sp>
      <p:sp>
        <p:nvSpPr>
          <p:cNvPr id="4" name="Subtitle 3"/>
          <p:cNvSpPr>
            <a:spLocks noGrp="1"/>
          </p:cNvSpPr>
          <p:nvPr>
            <p:ph type="subTitle" idx="1"/>
          </p:nvPr>
        </p:nvSpPr>
        <p:spPr>
          <a:xfrm>
            <a:off x="685800" y="3604883"/>
            <a:ext cx="7853766" cy="765639"/>
          </a:xfrm>
        </p:spPr>
        <p:txBody>
          <a:bodyPr/>
          <a:lstStyle/>
          <a:p>
            <a:r>
              <a:rPr lang="en-US" b="1" dirty="0"/>
              <a:t>E-Resource Companion Slide Presentation</a:t>
            </a:r>
          </a:p>
        </p:txBody>
      </p:sp>
    </p:spTree>
    <p:extLst>
      <p:ext uri="{BB962C8B-B14F-4D97-AF65-F5344CB8AC3E}">
        <p14:creationId xmlns:p14="http://schemas.microsoft.com/office/powerpoint/2010/main" val="24659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TRAUMA</a:t>
            </a:r>
          </a:p>
        </p:txBody>
      </p:sp>
      <p:sp>
        <p:nvSpPr>
          <p:cNvPr id="4" name="Content Placeholder 3"/>
          <p:cNvSpPr>
            <a:spLocks noGrp="1"/>
          </p:cNvSpPr>
          <p:nvPr>
            <p:ph idx="1"/>
          </p:nvPr>
        </p:nvSpPr>
        <p:spPr>
          <a:xfrm>
            <a:off x="628650" y="1569307"/>
            <a:ext cx="7886700" cy="4831721"/>
          </a:xfrm>
        </p:spPr>
        <p:txBody>
          <a:bodyPr>
            <a:noAutofit/>
          </a:bodyPr>
          <a:lstStyle/>
          <a:p>
            <a:pPr marL="0" indent="0">
              <a:lnSpc>
                <a:spcPct val="100000"/>
              </a:lnSpc>
              <a:spcBef>
                <a:spcPts val="0"/>
              </a:spcBef>
              <a:spcAft>
                <a:spcPts val="600"/>
              </a:spcAft>
              <a:buNone/>
            </a:pPr>
            <a:r>
              <a:rPr lang="en-US" sz="2400" b="1" dirty="0"/>
              <a:t>Historical trauma: “</a:t>
            </a:r>
            <a:r>
              <a:rPr lang="en-US" sz="2400" dirty="0"/>
              <a:t>The cumulative emotional and psychological wounding across generations, including the lifespan, which emanates from massive group trauma” </a:t>
            </a:r>
            <a:r>
              <a:rPr lang="mr-IN" sz="2400" dirty="0"/>
              <a:t>–</a:t>
            </a:r>
            <a:r>
              <a:rPr lang="en-US" sz="2400" dirty="0"/>
              <a:t> Maria Yellow Horse Brave Heart</a:t>
            </a:r>
            <a:endParaRPr lang="en-US" sz="2000" b="1" dirty="0"/>
          </a:p>
          <a:p>
            <a:pPr marL="0" indent="0">
              <a:lnSpc>
                <a:spcPct val="100000"/>
              </a:lnSpc>
              <a:spcAft>
                <a:spcPts val="600"/>
              </a:spcAft>
              <a:buNone/>
            </a:pPr>
            <a:r>
              <a:rPr lang="en-US" sz="2400" dirty="0"/>
              <a:t>Examples of historical trauma: </a:t>
            </a:r>
          </a:p>
          <a:p>
            <a:pPr>
              <a:lnSpc>
                <a:spcPct val="100000"/>
              </a:lnSpc>
              <a:spcBef>
                <a:spcPts val="0"/>
              </a:spcBef>
              <a:spcAft>
                <a:spcPts val="600"/>
              </a:spcAft>
            </a:pPr>
            <a:r>
              <a:rPr lang="en-US" sz="2400" dirty="0"/>
              <a:t>American Indian and Alaska Native communities</a:t>
            </a:r>
          </a:p>
          <a:p>
            <a:pPr>
              <a:lnSpc>
                <a:spcPct val="100000"/>
              </a:lnSpc>
              <a:spcBef>
                <a:spcPts val="0"/>
              </a:spcBef>
              <a:spcAft>
                <a:spcPts val="600"/>
              </a:spcAft>
            </a:pPr>
            <a:r>
              <a:rPr lang="en-US" sz="2400" dirty="0"/>
              <a:t>Communities of color</a:t>
            </a:r>
          </a:p>
          <a:p>
            <a:pPr>
              <a:lnSpc>
                <a:spcPct val="100000"/>
              </a:lnSpc>
              <a:spcBef>
                <a:spcPts val="0"/>
              </a:spcBef>
              <a:spcAft>
                <a:spcPts val="600"/>
              </a:spcAft>
            </a:pPr>
            <a:r>
              <a:rPr lang="en-US" sz="2400" dirty="0"/>
              <a:t>Holocaust survivors</a:t>
            </a:r>
          </a:p>
          <a:p>
            <a:pPr>
              <a:lnSpc>
                <a:spcPct val="100000"/>
              </a:lnSpc>
              <a:spcBef>
                <a:spcPts val="0"/>
              </a:spcBef>
              <a:spcAft>
                <a:spcPts val="600"/>
              </a:spcAft>
            </a:pPr>
            <a:r>
              <a:rPr lang="en-US" sz="2400" dirty="0"/>
              <a:t>Japanese-American survivors of internment camps</a:t>
            </a:r>
          </a:p>
          <a:p>
            <a:pPr>
              <a:lnSpc>
                <a:spcPct val="100000"/>
              </a:lnSpc>
              <a:spcBef>
                <a:spcPts val="0"/>
              </a:spcBef>
              <a:spcAft>
                <a:spcPts val="600"/>
              </a:spcAft>
            </a:pPr>
            <a:r>
              <a:rPr lang="en-US" sz="2400" dirty="0"/>
              <a:t>LGBTQ communities</a:t>
            </a:r>
          </a:p>
          <a:p>
            <a:pPr>
              <a:lnSpc>
                <a:spcPct val="100000"/>
              </a:lnSpc>
              <a:spcBef>
                <a:spcPts val="0"/>
              </a:spcBef>
              <a:spcAft>
                <a:spcPts val="600"/>
              </a:spcAft>
            </a:pPr>
            <a:endParaRPr lang="en-US" sz="2000" b="1"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10</a:t>
            </a:fld>
            <a:endParaRPr lang="en-US" dirty="0"/>
          </a:p>
        </p:txBody>
      </p:sp>
    </p:spTree>
    <p:extLst>
      <p:ext uri="{BB962C8B-B14F-4D97-AF65-F5344CB8AC3E}">
        <p14:creationId xmlns:p14="http://schemas.microsoft.com/office/powerpoint/2010/main" val="140313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69308"/>
            <a:ext cx="7600950" cy="4139514"/>
          </a:xfrm>
        </p:spPr>
        <p:txBody>
          <a:bodyPr>
            <a:noAutofit/>
          </a:bodyPr>
          <a:lstStyle/>
          <a:p>
            <a:pPr marL="0" indent="0">
              <a:buNone/>
            </a:pPr>
            <a:r>
              <a:rPr lang="en-US" b="1" dirty="0"/>
              <a:t>Racial trauma: </a:t>
            </a:r>
            <a:r>
              <a:rPr lang="en-US" dirty="0"/>
              <a:t>Potentially traumatic experiences resulting from direct experiences of racial harassment, witnessing racial violence toward others, and experiencing discrimination and institutional racism</a:t>
            </a:r>
          </a:p>
        </p:txBody>
      </p:sp>
      <p:sp>
        <p:nvSpPr>
          <p:cNvPr id="3" name="Title 2"/>
          <p:cNvSpPr>
            <a:spLocks noGrp="1"/>
          </p:cNvSpPr>
          <p:nvPr>
            <p:ph type="title"/>
          </p:nvPr>
        </p:nvSpPr>
        <p:spPr/>
        <p:txBody>
          <a:bodyPr/>
          <a:lstStyle/>
          <a:p>
            <a:r>
              <a:rPr lang="en-US" dirty="0"/>
              <a:t>TYPES OF TRAUMA</a:t>
            </a:r>
          </a:p>
        </p:txBody>
      </p:sp>
      <p:sp>
        <p:nvSpPr>
          <p:cNvPr id="2" name="Slide Number Placeholder 1"/>
          <p:cNvSpPr>
            <a:spLocks noGrp="1"/>
          </p:cNvSpPr>
          <p:nvPr>
            <p:ph type="sldNum" sz="quarter" idx="12"/>
          </p:nvPr>
        </p:nvSpPr>
        <p:spPr/>
        <p:txBody>
          <a:bodyPr/>
          <a:lstStyle/>
          <a:p>
            <a:fld id="{3FA74046-0996-E442-BF3B-2B063B1EE86B}" type="slidenum">
              <a:rPr lang="en-US" smtClean="0"/>
              <a:pPr/>
              <a:t>11</a:t>
            </a:fld>
            <a:endParaRPr lang="en-US" dirty="0"/>
          </a:p>
        </p:txBody>
      </p:sp>
    </p:spTree>
    <p:extLst>
      <p:ext uri="{BB962C8B-B14F-4D97-AF65-F5344CB8AC3E}">
        <p14:creationId xmlns:p14="http://schemas.microsoft.com/office/powerpoint/2010/main" val="276328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365126"/>
            <a:ext cx="8372737" cy="1325563"/>
          </a:xfrm>
        </p:spPr>
        <p:txBody>
          <a:bodyPr/>
          <a:lstStyle/>
          <a:p>
            <a:r>
              <a:rPr lang="en-US" dirty="0"/>
              <a:t>PREVALENCE OF CHILDHOOD TRAUMA</a:t>
            </a:r>
          </a:p>
        </p:txBody>
      </p:sp>
      <p:pic>
        <p:nvPicPr>
          <p:cNvPr id="15" name="Picture 14" descr="Macintosh HD:private:var:folders:kl:kjmc1jm15c329gt0cm1y6wx0_f_6jh:T:TemporaryItems:infographic_trauma.png"/>
          <p:cNvPicPr/>
          <p:nvPr/>
        </p:nvPicPr>
        <p:blipFill>
          <a:blip r:embed="rId3">
            <a:extLst>
              <a:ext uri="{28A0092B-C50C-407E-A947-70E740481C1C}">
                <a14:useLocalDpi xmlns:a14="http://schemas.microsoft.com/office/drawing/2010/main" val="0"/>
              </a:ext>
            </a:extLst>
          </a:blip>
          <a:srcRect/>
          <a:stretch>
            <a:fillRect/>
          </a:stretch>
        </p:blipFill>
        <p:spPr bwMode="auto">
          <a:xfrm>
            <a:off x="1073457" y="1480810"/>
            <a:ext cx="6997086" cy="4353117"/>
          </a:xfrm>
          <a:prstGeom prst="rect">
            <a:avLst/>
          </a:prstGeom>
          <a:noFill/>
          <a:ln>
            <a:noFill/>
          </a:ln>
        </p:spPr>
      </p:pic>
      <p:sp>
        <p:nvSpPr>
          <p:cNvPr id="2" name="Slide Number Placeholder 1"/>
          <p:cNvSpPr>
            <a:spLocks noGrp="1"/>
          </p:cNvSpPr>
          <p:nvPr>
            <p:ph type="sldNum" sz="quarter" idx="12"/>
          </p:nvPr>
        </p:nvSpPr>
        <p:spPr/>
        <p:txBody>
          <a:bodyPr/>
          <a:lstStyle/>
          <a:p>
            <a:fld id="{3FA74046-0996-E442-BF3B-2B063B1EE86B}" type="slidenum">
              <a:rPr lang="en-US" smtClean="0"/>
              <a:pPr/>
              <a:t>12</a:t>
            </a:fld>
            <a:endParaRPr lang="en-US" dirty="0"/>
          </a:p>
        </p:txBody>
      </p:sp>
    </p:spTree>
    <p:extLst>
      <p:ext uri="{BB962C8B-B14F-4D97-AF65-F5344CB8AC3E}">
        <p14:creationId xmlns:p14="http://schemas.microsoft.com/office/powerpoint/2010/main" val="332277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PREVALENCE OF CHILDHOOD TRAUMA</a:t>
            </a:r>
          </a:p>
        </p:txBody>
      </p:sp>
      <p:sp>
        <p:nvSpPr>
          <p:cNvPr id="7" name="Content Placeholder 3"/>
          <p:cNvSpPr>
            <a:spLocks noGrp="1"/>
          </p:cNvSpPr>
          <p:nvPr>
            <p:ph idx="1"/>
          </p:nvPr>
        </p:nvSpPr>
        <p:spPr>
          <a:xfrm>
            <a:off x="628649" y="1532236"/>
            <a:ext cx="8308873" cy="4287795"/>
          </a:xfrm>
        </p:spPr>
        <p:txBody>
          <a:bodyPr>
            <a:noAutofit/>
          </a:bodyPr>
          <a:lstStyle/>
          <a:p>
            <a:pPr marL="0" indent="0">
              <a:spcBef>
                <a:spcPts val="600"/>
              </a:spcBef>
              <a:buNone/>
            </a:pPr>
            <a:r>
              <a:rPr lang="en-US" sz="2400" b="0" dirty="0"/>
              <a:t>Groups at increased risk of exposure to trauma:</a:t>
            </a:r>
          </a:p>
          <a:p>
            <a:pPr>
              <a:spcBef>
                <a:spcPts val="600"/>
              </a:spcBef>
            </a:pPr>
            <a:r>
              <a:rPr lang="en-US" sz="2400" b="0" dirty="0"/>
              <a:t>Youth of color ages 12 to 19 </a:t>
            </a:r>
          </a:p>
          <a:p>
            <a:pPr>
              <a:spcBef>
                <a:spcPts val="600"/>
              </a:spcBef>
            </a:pPr>
            <a:r>
              <a:rPr lang="en-US" sz="2400" b="0" dirty="0"/>
              <a:t>African American youth living in urban, low-income communities</a:t>
            </a:r>
          </a:p>
          <a:p>
            <a:pPr>
              <a:spcBef>
                <a:spcPts val="600"/>
              </a:spcBef>
            </a:pPr>
            <a:r>
              <a:rPr lang="en-US" sz="2400" b="0" dirty="0"/>
              <a:t>American Indian/Alaska Native (AI/AN) children and youth</a:t>
            </a:r>
          </a:p>
          <a:p>
            <a:pPr>
              <a:spcBef>
                <a:spcPts val="600"/>
              </a:spcBef>
            </a:pPr>
            <a:r>
              <a:rPr lang="en-US" sz="2400" b="0" dirty="0"/>
              <a:t>Children and youth with disabilities</a:t>
            </a:r>
          </a:p>
          <a:p>
            <a:pPr>
              <a:spcBef>
                <a:spcPts val="600"/>
              </a:spcBef>
            </a:pPr>
            <a:r>
              <a:rPr lang="en-US" sz="2400" b="0" dirty="0"/>
              <a:t>Refugees </a:t>
            </a:r>
          </a:p>
          <a:p>
            <a:pPr>
              <a:spcBef>
                <a:spcPts val="600"/>
              </a:spcBef>
            </a:pPr>
            <a:r>
              <a:rPr lang="en-US" sz="2400" b="0" dirty="0"/>
              <a:t>Children and youth who are homeless and living in poverty </a:t>
            </a:r>
          </a:p>
          <a:p>
            <a:pPr>
              <a:spcBef>
                <a:spcPts val="600"/>
              </a:spcBef>
            </a:pPr>
            <a:r>
              <a:rPr lang="en-US" sz="2400" b="0" dirty="0"/>
              <a:t>LGBTQ children and youth</a:t>
            </a:r>
          </a:p>
        </p:txBody>
      </p:sp>
      <p:sp>
        <p:nvSpPr>
          <p:cNvPr id="2" name="Slide Number Placeholder 1"/>
          <p:cNvSpPr>
            <a:spLocks noGrp="1"/>
          </p:cNvSpPr>
          <p:nvPr>
            <p:ph type="sldNum" sz="quarter" idx="12"/>
          </p:nvPr>
        </p:nvSpPr>
        <p:spPr/>
        <p:txBody>
          <a:bodyPr/>
          <a:lstStyle/>
          <a:p>
            <a:fld id="{3FA74046-0996-E442-BF3B-2B063B1EE86B}" type="slidenum">
              <a:rPr lang="en-US" smtClean="0"/>
              <a:pPr/>
              <a:t>13</a:t>
            </a:fld>
            <a:endParaRPr lang="en-US" dirty="0"/>
          </a:p>
        </p:txBody>
      </p:sp>
    </p:spTree>
    <p:extLst>
      <p:ext uri="{BB962C8B-B14F-4D97-AF65-F5344CB8AC3E}">
        <p14:creationId xmlns:p14="http://schemas.microsoft.com/office/powerpoint/2010/main" val="45390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 PART 1</a:t>
            </a:r>
          </a:p>
        </p:txBody>
      </p:sp>
      <p:sp>
        <p:nvSpPr>
          <p:cNvPr id="3" name="Content Placeholder 2"/>
          <p:cNvSpPr>
            <a:spLocks noGrp="1"/>
          </p:cNvSpPr>
          <p:nvPr>
            <p:ph idx="1"/>
          </p:nvPr>
        </p:nvSpPr>
        <p:spPr/>
        <p:txBody>
          <a:bodyPr anchor="ctr">
            <a:normAutofit fontScale="92500"/>
          </a:bodyPr>
          <a:lstStyle/>
          <a:p>
            <a:pPr>
              <a:lnSpc>
                <a:spcPct val="110000"/>
              </a:lnSpc>
              <a:spcBef>
                <a:spcPts val="600"/>
              </a:spcBef>
            </a:pPr>
            <a:r>
              <a:rPr lang="en-US" dirty="0"/>
              <a:t>Experiences become traumatic when they overwhelm our ability to cope.</a:t>
            </a:r>
          </a:p>
          <a:p>
            <a:pPr>
              <a:lnSpc>
                <a:spcPct val="110000"/>
              </a:lnSpc>
              <a:spcBef>
                <a:spcPts val="600"/>
              </a:spcBef>
            </a:pPr>
            <a:r>
              <a:rPr lang="en-US" dirty="0"/>
              <a:t>Traumatic experiences come in many forms, ranging from one-time events to experiences that are chronic or even generational.</a:t>
            </a:r>
          </a:p>
          <a:p>
            <a:pPr>
              <a:lnSpc>
                <a:spcPct val="110000"/>
              </a:lnSpc>
              <a:spcBef>
                <a:spcPts val="600"/>
              </a:spcBef>
            </a:pPr>
            <a:r>
              <a:rPr lang="en-US" dirty="0"/>
              <a:t>Exposure to trauma in childhood is common.</a:t>
            </a:r>
          </a:p>
          <a:p>
            <a:pPr>
              <a:lnSpc>
                <a:spcPct val="110000"/>
              </a:lnSpc>
              <a:spcBef>
                <a:spcPts val="600"/>
              </a:spcBef>
            </a:pPr>
            <a:r>
              <a:rPr lang="en-US" dirty="0"/>
              <a:t>Risk for exposure to more than one type is high.</a:t>
            </a:r>
          </a:p>
          <a:p>
            <a:pPr>
              <a:lnSpc>
                <a:spcPct val="110000"/>
              </a:lnSpc>
              <a:spcBef>
                <a:spcPts val="600"/>
              </a:spcBef>
            </a:pPr>
            <a:r>
              <a:rPr lang="en-US" dirty="0"/>
              <a:t>Contextual factors increase risk for trauma.</a:t>
            </a:r>
          </a:p>
          <a:p>
            <a:endParaRPr lang="en-US"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14</a:t>
            </a:fld>
            <a:endParaRPr lang="en-US" dirty="0"/>
          </a:p>
        </p:txBody>
      </p:sp>
    </p:spTree>
    <p:extLst>
      <p:ext uri="{BB962C8B-B14F-4D97-AF65-F5344CB8AC3E}">
        <p14:creationId xmlns:p14="http://schemas.microsoft.com/office/powerpoint/2010/main" val="22790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160168"/>
            <a:ext cx="7886700" cy="549482"/>
          </a:xfrm>
        </p:spPr>
        <p:txBody>
          <a:bodyPr anchor="b">
            <a:normAutofit/>
          </a:bodyPr>
          <a:lstStyle/>
          <a:p>
            <a:r>
              <a:rPr lang="en-US" sz="3600" dirty="0"/>
              <a:t>PART 1: ACTIVITY/DISCUSSION</a:t>
            </a:r>
          </a:p>
        </p:txBody>
      </p:sp>
      <p:sp>
        <p:nvSpPr>
          <p:cNvPr id="3" name="Slide Number Placeholder 2"/>
          <p:cNvSpPr>
            <a:spLocks noGrp="1"/>
          </p:cNvSpPr>
          <p:nvPr>
            <p:ph type="sldNum" sz="quarter" idx="12"/>
          </p:nvPr>
        </p:nvSpPr>
        <p:spPr/>
        <p:txBody>
          <a:bodyPr/>
          <a:lstStyle/>
          <a:p>
            <a:fld id="{3FA74046-0996-E442-BF3B-2B063B1EE86B}" type="slidenum">
              <a:rPr lang="en-US" smtClean="0"/>
              <a:pPr/>
              <a:t>15</a:t>
            </a:fld>
            <a:endParaRPr lang="en-US" dirty="0"/>
          </a:p>
        </p:txBody>
      </p:sp>
    </p:spTree>
    <p:extLst>
      <p:ext uri="{BB962C8B-B14F-4D97-AF65-F5344CB8AC3E}">
        <p14:creationId xmlns:p14="http://schemas.microsoft.com/office/powerpoint/2010/main" val="104476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2</a:t>
            </a:r>
          </a:p>
        </p:txBody>
      </p:sp>
      <p:sp>
        <p:nvSpPr>
          <p:cNvPr id="7" name="Text Placeholder 6"/>
          <p:cNvSpPr>
            <a:spLocks noGrp="1"/>
          </p:cNvSpPr>
          <p:nvPr>
            <p:ph type="body" idx="1"/>
          </p:nvPr>
        </p:nvSpPr>
        <p:spPr/>
        <p:txBody>
          <a:bodyPr>
            <a:normAutofit/>
          </a:bodyPr>
          <a:lstStyle/>
          <a:p>
            <a:r>
              <a:rPr lang="en-US" sz="3200" dirty="0">
                <a:cs typeface="Calibri" pitchFamily="34" charset="0"/>
                <a:sym typeface="Arial" charset="0"/>
              </a:rPr>
              <a:t>How Do We Respond to Stress?</a:t>
            </a:r>
          </a:p>
          <a:p>
            <a:pPr>
              <a:lnSpc>
                <a:spcPct val="100000"/>
              </a:lnSpc>
            </a:pPr>
            <a:r>
              <a:rPr lang="en-US" sz="1800" dirty="0">
                <a:cs typeface="Calibri" pitchFamily="34" charset="0"/>
                <a:sym typeface="Arial" charset="0"/>
              </a:rPr>
              <a:t>The Stress Response System | The Stress Response and Trauma | </a:t>
            </a:r>
            <a:br>
              <a:rPr lang="en-US" sz="1800" dirty="0">
                <a:cs typeface="Calibri" pitchFamily="34" charset="0"/>
                <a:sym typeface="Arial" charset="0"/>
              </a:rPr>
            </a:br>
            <a:r>
              <a:rPr lang="en-US" sz="1800" dirty="0">
                <a:cs typeface="Calibri" pitchFamily="34" charset="0"/>
                <a:sym typeface="Arial" charset="0"/>
              </a:rPr>
              <a:t>Common Responses to Trauma for Youth | Triggers</a:t>
            </a:r>
            <a:endParaRPr lang="en-US" sz="18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16</a:t>
            </a:fld>
            <a:endParaRPr lang="en-US" dirty="0"/>
          </a:p>
        </p:txBody>
      </p:sp>
    </p:spTree>
    <p:extLst>
      <p:ext uri="{BB962C8B-B14F-4D97-AF65-F5344CB8AC3E}">
        <p14:creationId xmlns:p14="http://schemas.microsoft.com/office/powerpoint/2010/main" val="411905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800" y="1669181"/>
            <a:ext cx="4406265" cy="4022105"/>
          </a:xfrm>
          <a:prstGeom prst="rect">
            <a:avLst/>
          </a:prstGeom>
        </p:spPr>
      </p:pic>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13" name="Title 1"/>
          <p:cNvSpPr>
            <a:spLocks noGrp="1"/>
          </p:cNvSpPr>
          <p:nvPr>
            <p:ph type="title"/>
          </p:nvPr>
        </p:nvSpPr>
        <p:spPr>
          <a:xfrm>
            <a:off x="628650" y="-81775"/>
            <a:ext cx="7886700" cy="1325563"/>
          </a:xfrm>
        </p:spPr>
        <p:txBody>
          <a:bodyPr anchor="b">
            <a:normAutofit/>
          </a:bodyPr>
          <a:lstStyle/>
          <a:p>
            <a:r>
              <a:rPr lang="en-US" dirty="0"/>
              <a:t>THE STRESS RESPONSE SYSTEM</a:t>
            </a:r>
          </a:p>
        </p:txBody>
      </p:sp>
      <p:sp>
        <p:nvSpPr>
          <p:cNvPr id="24" name="Text Placeholder 13"/>
          <p:cNvSpPr>
            <a:spLocks noGrp="1"/>
          </p:cNvSpPr>
          <p:nvPr>
            <p:ph type="body" sz="half" idx="4294967295"/>
          </p:nvPr>
        </p:nvSpPr>
        <p:spPr>
          <a:xfrm>
            <a:off x="2874501" y="2833034"/>
            <a:ext cx="2751138" cy="456714"/>
          </a:xfrm>
          <a:solidFill>
            <a:schemeClr val="bg1">
              <a:alpha val="78000"/>
            </a:schemeClr>
          </a:solidFill>
        </p:spPr>
        <p:txBody>
          <a:bodyPr>
            <a:normAutofit lnSpcReduction="10000"/>
          </a:bodyPr>
          <a:lstStyle/>
          <a:p>
            <a:pPr marL="0" indent="0">
              <a:buNone/>
            </a:pPr>
            <a:r>
              <a:rPr lang="en-US" sz="2800" b="1" dirty="0"/>
              <a:t>Limbic System</a:t>
            </a:r>
          </a:p>
        </p:txBody>
      </p:sp>
      <p:sp>
        <p:nvSpPr>
          <p:cNvPr id="22" name="Text Placeholder 5"/>
          <p:cNvSpPr txBox="1">
            <a:spLocks/>
          </p:cNvSpPr>
          <p:nvPr/>
        </p:nvSpPr>
        <p:spPr>
          <a:xfrm>
            <a:off x="3032295" y="1851748"/>
            <a:ext cx="1940960" cy="419253"/>
          </a:xfrm>
          <a:prstGeom prst="rect">
            <a:avLst/>
          </a:prstGeom>
          <a:solidFill>
            <a:schemeClr val="bg1">
              <a:alpha val="78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t>Neocortex</a:t>
            </a:r>
          </a:p>
        </p:txBody>
      </p:sp>
      <p:sp>
        <p:nvSpPr>
          <p:cNvPr id="25" name="Text Placeholder 5"/>
          <p:cNvSpPr txBox="1">
            <a:spLocks/>
          </p:cNvSpPr>
          <p:nvPr/>
        </p:nvSpPr>
        <p:spPr>
          <a:xfrm>
            <a:off x="3870088" y="4978586"/>
            <a:ext cx="2011579" cy="469107"/>
          </a:xfrm>
          <a:prstGeom prst="rect">
            <a:avLst/>
          </a:prstGeom>
          <a:solidFill>
            <a:schemeClr val="bg1">
              <a:alpha val="78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t>Brainstem</a:t>
            </a:r>
          </a:p>
        </p:txBody>
      </p:sp>
      <p:sp>
        <p:nvSpPr>
          <p:cNvPr id="26" name="Text Placeholder 5"/>
          <p:cNvSpPr txBox="1">
            <a:spLocks/>
          </p:cNvSpPr>
          <p:nvPr/>
        </p:nvSpPr>
        <p:spPr>
          <a:xfrm>
            <a:off x="5625639" y="1594251"/>
            <a:ext cx="3075707" cy="6132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solidFill>
                  <a:schemeClr val="accent2"/>
                </a:solidFill>
              </a:rPr>
              <a:t>“Thinking brain”</a:t>
            </a:r>
          </a:p>
        </p:txBody>
      </p:sp>
      <p:sp>
        <p:nvSpPr>
          <p:cNvPr id="27" name="Text Placeholder 5"/>
          <p:cNvSpPr txBox="1">
            <a:spLocks/>
          </p:cNvSpPr>
          <p:nvPr/>
        </p:nvSpPr>
        <p:spPr>
          <a:xfrm>
            <a:off x="876038" y="4475816"/>
            <a:ext cx="3275834" cy="9062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solidFill>
                  <a:schemeClr val="accent2"/>
                </a:solidFill>
              </a:rPr>
              <a:t>“Emotional brain”</a:t>
            </a:r>
          </a:p>
        </p:txBody>
      </p:sp>
      <p:sp>
        <p:nvSpPr>
          <p:cNvPr id="2" name="Slide Number Placeholder 1"/>
          <p:cNvSpPr>
            <a:spLocks noGrp="1"/>
          </p:cNvSpPr>
          <p:nvPr>
            <p:ph type="sldNum" sz="quarter" idx="12"/>
          </p:nvPr>
        </p:nvSpPr>
        <p:spPr/>
        <p:txBody>
          <a:bodyPr/>
          <a:lstStyle/>
          <a:p>
            <a:fld id="{3FA74046-0996-E442-BF3B-2B063B1EE86B}" type="slidenum">
              <a:rPr lang="en-US" smtClean="0"/>
              <a:pPr/>
              <a:t>17</a:t>
            </a:fld>
            <a:endParaRPr lang="en-US" dirty="0"/>
          </a:p>
        </p:txBody>
      </p:sp>
    </p:spTree>
    <p:extLst>
      <p:ext uri="{BB962C8B-B14F-4D97-AF65-F5344CB8AC3E}">
        <p14:creationId xmlns:p14="http://schemas.microsoft.com/office/powerpoint/2010/main" val="82986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THE STRESS RESPONSE SYSTEM</a:t>
            </a:r>
          </a:p>
        </p:txBody>
      </p:sp>
      <p:sp>
        <p:nvSpPr>
          <p:cNvPr id="18" name="Text Placeholder 5"/>
          <p:cNvSpPr>
            <a:spLocks noGrp="1"/>
          </p:cNvSpPr>
          <p:nvPr>
            <p:ph sz="half" idx="1"/>
          </p:nvPr>
        </p:nvSpPr>
        <p:spPr>
          <a:xfrm>
            <a:off x="628649" y="1566133"/>
            <a:ext cx="4480563" cy="4967402"/>
          </a:xfrm>
        </p:spPr>
        <p:txBody>
          <a:bodyPr>
            <a:noAutofit/>
          </a:bodyPr>
          <a:lstStyle/>
          <a:p>
            <a:pPr marL="342900" indent="-342900">
              <a:buFont typeface="+mj-lt"/>
              <a:buAutoNum type="arabicPeriod"/>
            </a:pPr>
            <a:r>
              <a:rPr lang="en-US" sz="2400" dirty="0"/>
              <a:t>The amygdala senses threat and sets off the alarm.</a:t>
            </a:r>
          </a:p>
          <a:p>
            <a:pPr marL="342900" indent="-342900">
              <a:buFont typeface="+mj-lt"/>
              <a:buAutoNum type="arabicPeriod"/>
            </a:pPr>
            <a:r>
              <a:rPr lang="en-US" sz="2400" dirty="0"/>
              <a:t>Thinking brain assesses the situation.</a:t>
            </a:r>
          </a:p>
          <a:p>
            <a:pPr marL="342900" indent="-342900">
              <a:buFont typeface="+mj-lt"/>
              <a:buAutoNum type="arabicPeriod"/>
            </a:pPr>
            <a:r>
              <a:rPr lang="en-US" sz="2400" dirty="0"/>
              <a:t>Thinking brain goes off-line. Emotional brain activates fight or flight response.</a:t>
            </a:r>
          </a:p>
          <a:p>
            <a:pPr marL="342900" indent="-342900">
              <a:buFont typeface="+mj-lt"/>
              <a:buAutoNum type="arabicPeriod"/>
            </a:pPr>
            <a:r>
              <a:rPr lang="en-US" sz="2400" dirty="0"/>
              <a:t>Thinking brain helps shut off the alarm and helps us to calm down.</a:t>
            </a:r>
          </a:p>
          <a:p>
            <a:pPr marL="342900" indent="-342900">
              <a:buFont typeface="+mj-lt"/>
              <a:buAutoNum type="arabicPeriod"/>
            </a:pPr>
            <a:endParaRPr lang="en-US" sz="2400" dirty="0"/>
          </a:p>
        </p:txBody>
      </p:sp>
      <p:grpSp>
        <p:nvGrpSpPr>
          <p:cNvPr id="4" name="Group 3"/>
          <p:cNvGrpSpPr/>
          <p:nvPr/>
        </p:nvGrpSpPr>
        <p:grpSpPr>
          <a:xfrm>
            <a:off x="4572000" y="1627692"/>
            <a:ext cx="4521296" cy="3714874"/>
            <a:chOff x="4572000" y="1627692"/>
            <a:chExt cx="4521296" cy="3714874"/>
          </a:xfrm>
        </p:grpSpPr>
        <p:sp>
          <p:nvSpPr>
            <p:cNvPr id="22" name="Text Placeholder 5"/>
            <p:cNvSpPr txBox="1">
              <a:spLocks/>
            </p:cNvSpPr>
            <p:nvPr/>
          </p:nvSpPr>
          <p:spPr>
            <a:xfrm>
              <a:off x="6485795" y="1627692"/>
              <a:ext cx="2607501" cy="3922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b="1" dirty="0">
                  <a:solidFill>
                    <a:schemeClr val="accent2"/>
                  </a:solidFill>
                </a:rPr>
                <a:t>“Thinking brain”</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213" y="2031773"/>
              <a:ext cx="3627014" cy="3310793"/>
            </a:xfrm>
            <a:prstGeom prst="rect">
              <a:avLst/>
            </a:prstGeom>
          </p:spPr>
        </p:pic>
        <p:sp>
          <p:nvSpPr>
            <p:cNvPr id="24" name="Text Placeholder 5"/>
            <p:cNvSpPr txBox="1">
              <a:spLocks/>
            </p:cNvSpPr>
            <p:nvPr/>
          </p:nvSpPr>
          <p:spPr>
            <a:xfrm>
              <a:off x="4572000" y="4421484"/>
              <a:ext cx="2120423" cy="8813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sz="2000" b="1" dirty="0">
                  <a:solidFill>
                    <a:schemeClr val="accent2"/>
                  </a:solidFill>
                </a:rPr>
                <a:t>“Emotional brain”</a:t>
              </a:r>
            </a:p>
          </p:txBody>
        </p:sp>
      </p:grpSp>
      <p:sp>
        <p:nvSpPr>
          <p:cNvPr id="2" name="Slide Number Placeholder 1"/>
          <p:cNvSpPr>
            <a:spLocks noGrp="1"/>
          </p:cNvSpPr>
          <p:nvPr>
            <p:ph type="sldNum" sz="quarter" idx="12"/>
          </p:nvPr>
        </p:nvSpPr>
        <p:spPr/>
        <p:txBody>
          <a:bodyPr/>
          <a:lstStyle/>
          <a:p>
            <a:fld id="{3FA74046-0996-E442-BF3B-2B063B1EE86B}" type="slidenum">
              <a:rPr lang="en-US" smtClean="0"/>
              <a:pPr/>
              <a:t>18</a:t>
            </a:fld>
            <a:endParaRPr lang="en-US" dirty="0"/>
          </a:p>
        </p:txBody>
      </p:sp>
    </p:spTree>
    <p:extLst>
      <p:ext uri="{BB962C8B-B14F-4D97-AF65-F5344CB8AC3E}">
        <p14:creationId xmlns:p14="http://schemas.microsoft.com/office/powerpoint/2010/main" val="1727148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THE STRESS RESPONSE AND TRAUMA</a:t>
            </a:r>
          </a:p>
        </p:txBody>
      </p:sp>
      <p:sp>
        <p:nvSpPr>
          <p:cNvPr id="18" name="Text Placeholder 5"/>
          <p:cNvSpPr>
            <a:spLocks noGrp="1"/>
          </p:cNvSpPr>
          <p:nvPr>
            <p:ph sz="half" idx="1"/>
          </p:nvPr>
        </p:nvSpPr>
        <p:spPr>
          <a:xfrm>
            <a:off x="628650" y="1566133"/>
            <a:ext cx="4330976" cy="4216829"/>
          </a:xfrm>
        </p:spPr>
        <p:txBody>
          <a:bodyPr>
            <a:noAutofit/>
          </a:bodyPr>
          <a:lstStyle/>
          <a:p>
            <a:r>
              <a:rPr lang="en-US" sz="2400" dirty="0"/>
              <a:t>An experience becomes TRAUMATIC when it overwhelms our system for responding to stress.</a:t>
            </a:r>
          </a:p>
          <a:p>
            <a:r>
              <a:rPr lang="en-US" sz="2400" dirty="0"/>
              <a:t>The emotional brain continues to sound the alarm and send messages to fight or flee, even after the threat has passed. </a:t>
            </a:r>
          </a:p>
        </p:txBody>
      </p:sp>
      <p:sp>
        <p:nvSpPr>
          <p:cNvPr id="2" name="Slide Number Placeholder 1"/>
          <p:cNvSpPr>
            <a:spLocks noGrp="1"/>
          </p:cNvSpPr>
          <p:nvPr>
            <p:ph type="sldNum" sz="quarter" idx="12"/>
          </p:nvPr>
        </p:nvSpPr>
        <p:spPr/>
        <p:txBody>
          <a:bodyPr/>
          <a:lstStyle/>
          <a:p>
            <a:fld id="{3FA74046-0996-E442-BF3B-2B063B1EE86B}" type="slidenum">
              <a:rPr lang="en-US" smtClean="0"/>
              <a:pPr/>
              <a:t>19</a:t>
            </a:fld>
            <a:endParaRPr lang="en-US" dirty="0"/>
          </a:p>
        </p:txBody>
      </p:sp>
      <p:grpSp>
        <p:nvGrpSpPr>
          <p:cNvPr id="12" name="Group 11"/>
          <p:cNvGrpSpPr/>
          <p:nvPr/>
        </p:nvGrpSpPr>
        <p:grpSpPr>
          <a:xfrm>
            <a:off x="4572000" y="1627692"/>
            <a:ext cx="4521296" cy="3714874"/>
            <a:chOff x="4572000" y="1627692"/>
            <a:chExt cx="4521296" cy="3714874"/>
          </a:xfrm>
        </p:grpSpPr>
        <p:sp>
          <p:nvSpPr>
            <p:cNvPr id="13" name="Text Placeholder 5"/>
            <p:cNvSpPr txBox="1">
              <a:spLocks/>
            </p:cNvSpPr>
            <p:nvPr/>
          </p:nvSpPr>
          <p:spPr>
            <a:xfrm>
              <a:off x="6485795" y="1627692"/>
              <a:ext cx="2607501" cy="3922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b="1" dirty="0">
                  <a:solidFill>
                    <a:schemeClr val="accent2"/>
                  </a:solidFill>
                </a:rPr>
                <a:t>“Thinking brain”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213" y="2031773"/>
              <a:ext cx="3627014" cy="3310793"/>
            </a:xfrm>
            <a:prstGeom prst="rect">
              <a:avLst/>
            </a:prstGeom>
          </p:spPr>
        </p:pic>
        <p:sp>
          <p:nvSpPr>
            <p:cNvPr id="15" name="Text Placeholder 5"/>
            <p:cNvSpPr txBox="1">
              <a:spLocks/>
            </p:cNvSpPr>
            <p:nvPr/>
          </p:nvSpPr>
          <p:spPr>
            <a:xfrm>
              <a:off x="4572000" y="4421484"/>
              <a:ext cx="2120423" cy="8813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sz="2000" b="1" dirty="0">
                  <a:solidFill>
                    <a:schemeClr val="accent2"/>
                  </a:solidFill>
                </a:rPr>
                <a:t>“Emotional brain”</a:t>
              </a:r>
            </a:p>
          </p:txBody>
        </p:sp>
      </p:grpSp>
    </p:spTree>
    <p:extLst>
      <p:ext uri="{BB962C8B-B14F-4D97-AF65-F5344CB8AC3E}">
        <p14:creationId xmlns:p14="http://schemas.microsoft.com/office/powerpoint/2010/main" val="52509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DISCLAIMER</a:t>
            </a:r>
          </a:p>
        </p:txBody>
      </p:sp>
      <p:sp>
        <p:nvSpPr>
          <p:cNvPr id="3" name="Content Placeholder 2"/>
          <p:cNvSpPr>
            <a:spLocks noGrp="1"/>
          </p:cNvSpPr>
          <p:nvPr>
            <p:ph idx="1"/>
          </p:nvPr>
        </p:nvSpPr>
        <p:spPr>
          <a:xfrm>
            <a:off x="628650" y="1396315"/>
            <a:ext cx="8223520" cy="4517468"/>
          </a:xfrm>
        </p:spPr>
        <p:txBody>
          <a:bodyPr>
            <a:normAutofit fontScale="32500" lnSpcReduction="20000"/>
          </a:bodyPr>
          <a:lstStyle/>
          <a:p>
            <a:pPr marL="0" indent="0">
              <a:lnSpc>
                <a:spcPct val="120000"/>
              </a:lnSpc>
              <a:buNone/>
            </a:pPr>
            <a:r>
              <a:rPr lang="en-US" sz="4300" dirty="0"/>
              <a:t>The contents of the </a:t>
            </a:r>
            <a:r>
              <a:rPr lang="en-US" sz="4300" i="1" dirty="0"/>
              <a:t>Trauma-Sensitive Schools Training Package </a:t>
            </a:r>
            <a:r>
              <a:rPr lang="en-US" sz="4300" dirty="0"/>
              <a:t>were designed and written under the U.S. Department of Education (Department) Contract Numbers ED-ESE-12-O-0035 and ED-ESE-16-A-0002 by the National Center on </a:t>
            </a:r>
            <a:r>
              <a:rPr lang="en-US" sz="4300"/>
              <a:t>Safe Supportive </a:t>
            </a:r>
            <a:r>
              <a:rPr lang="en-US" sz="4300" dirty="0"/>
              <a:t>Learning Environments (NCSSLE) operated by American Institutes for Research</a:t>
            </a:r>
            <a:r>
              <a:rPr lang="en-US" sz="4300" baseline="30000" dirty="0"/>
              <a:t>®</a:t>
            </a:r>
            <a:r>
              <a:rPr lang="en-US" sz="4300" dirty="0"/>
              <a:t>. The content and views expressed herein do not necessarily represent the policies of the Department and should not assume endorsement by the federal government. No official endorsement by the Department of any product, commodity, service, or enterprise mentioned in this publication is intended or should be inferred. For the reader’s convenience, this publication contains information about and from outside organizations, including material obtained by way of hyperlinks and URLs. Inclusion of such information does not constitute the Department’s endorsement.</a:t>
            </a:r>
          </a:p>
          <a:p>
            <a:pPr marL="0" indent="0">
              <a:lnSpc>
                <a:spcPct val="120000"/>
              </a:lnSpc>
              <a:spcBef>
                <a:spcPts val="1200"/>
              </a:spcBef>
              <a:buNone/>
            </a:pPr>
            <a:r>
              <a:rPr lang="en-US" sz="4300" dirty="0"/>
              <a:t>July 2018</a:t>
            </a:r>
          </a:p>
          <a:p>
            <a:pPr marL="0" indent="0">
              <a:lnSpc>
                <a:spcPct val="120000"/>
              </a:lnSpc>
              <a:spcBef>
                <a:spcPts val="1200"/>
              </a:spcBef>
              <a:buNone/>
            </a:pPr>
            <a:r>
              <a:rPr lang="en-US" sz="4300" dirty="0"/>
              <a:t>This training package is in the public domain. Authorization to reproduce it in whole or in part is granted. While permission to reprint this product is not necessary, the following is the preferred citation:</a:t>
            </a:r>
          </a:p>
          <a:p>
            <a:pPr marL="0" indent="0">
              <a:lnSpc>
                <a:spcPct val="120000"/>
              </a:lnSpc>
              <a:buNone/>
            </a:pPr>
            <a:r>
              <a:rPr lang="en-US" sz="4300" dirty="0"/>
              <a:t>Guarino, K. &amp; </a:t>
            </a:r>
            <a:r>
              <a:rPr lang="en-US" sz="4300" dirty="0" err="1"/>
              <a:t>Chagnon</a:t>
            </a:r>
            <a:r>
              <a:rPr lang="en-US" sz="4300" dirty="0"/>
              <a:t>, E. (2018). </a:t>
            </a:r>
            <a:r>
              <a:rPr lang="en-US" sz="4300" i="1" dirty="0"/>
              <a:t>Trauma-sensitive schools training package</a:t>
            </a:r>
            <a:r>
              <a:rPr lang="en-US" sz="4300" dirty="0"/>
              <a:t>. Washington, DC: National Center on Safe Supportive Learning Environments.</a:t>
            </a:r>
          </a:p>
          <a:p>
            <a:pPr marL="0" indent="0">
              <a:lnSpc>
                <a:spcPct val="120000"/>
              </a:lnSpc>
              <a:buNone/>
            </a:pPr>
            <a:endParaRPr lang="en-US" sz="4800" dirty="0"/>
          </a:p>
        </p:txBody>
      </p:sp>
      <p:sp>
        <p:nvSpPr>
          <p:cNvPr id="4" name="Slide Number Placeholder 3"/>
          <p:cNvSpPr>
            <a:spLocks noGrp="1"/>
          </p:cNvSpPr>
          <p:nvPr>
            <p:ph type="sldNum" sz="quarter" idx="12"/>
          </p:nvPr>
        </p:nvSpPr>
        <p:spPr/>
        <p:txBody>
          <a:bodyPr/>
          <a:lstStyle/>
          <a:p>
            <a:fld id="{3FA74046-0996-E442-BF3B-2B063B1EE86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COMMON RESPONSES TO TRAUMA</a:t>
            </a:r>
          </a:p>
        </p:txBody>
      </p:sp>
      <p:sp>
        <p:nvSpPr>
          <p:cNvPr id="14" name="Content Placeholder 2"/>
          <p:cNvSpPr>
            <a:spLocks noGrp="1"/>
          </p:cNvSpPr>
          <p:nvPr>
            <p:ph idx="1"/>
          </p:nvPr>
        </p:nvSpPr>
        <p:spPr/>
        <p:txBody>
          <a:bodyPr>
            <a:normAutofit fontScale="92500"/>
          </a:bodyPr>
          <a:lstStyle/>
          <a:p>
            <a:pPr marL="0" indent="0">
              <a:spcBef>
                <a:spcPts val="600"/>
              </a:spcBef>
              <a:spcAft>
                <a:spcPts val="1200"/>
              </a:spcAft>
              <a:buNone/>
            </a:pPr>
            <a:r>
              <a:rPr lang="en-US" i="1" dirty="0"/>
              <a:t>Young Children</a:t>
            </a:r>
          </a:p>
          <a:p>
            <a:pPr>
              <a:spcBef>
                <a:spcPts val="600"/>
              </a:spcBef>
              <a:spcAft>
                <a:spcPts val="1200"/>
              </a:spcAft>
            </a:pPr>
            <a:r>
              <a:rPr lang="en-US" dirty="0"/>
              <a:t>Fear, anxiety, worry</a:t>
            </a:r>
          </a:p>
          <a:p>
            <a:pPr>
              <a:spcBef>
                <a:spcPts val="600"/>
              </a:spcBef>
              <a:spcAft>
                <a:spcPts val="1200"/>
              </a:spcAft>
            </a:pPr>
            <a:r>
              <a:rPr lang="en-US" dirty="0"/>
              <a:t>Changes in sleeping and eating</a:t>
            </a:r>
          </a:p>
          <a:p>
            <a:pPr>
              <a:spcBef>
                <a:spcPts val="600"/>
              </a:spcBef>
              <a:spcAft>
                <a:spcPts val="1200"/>
              </a:spcAft>
            </a:pPr>
            <a:r>
              <a:rPr lang="en-US" dirty="0"/>
              <a:t>Difficulty separating from caregivers</a:t>
            </a:r>
          </a:p>
          <a:p>
            <a:pPr>
              <a:spcBef>
                <a:spcPts val="600"/>
              </a:spcBef>
              <a:spcAft>
                <a:spcPts val="1200"/>
              </a:spcAft>
            </a:pPr>
            <a:r>
              <a:rPr lang="en-US" dirty="0"/>
              <a:t>Regressed behaviors (losing speech, wetting the bed)</a:t>
            </a:r>
          </a:p>
          <a:p>
            <a:pPr>
              <a:spcBef>
                <a:spcPts val="600"/>
              </a:spcBef>
              <a:spcAft>
                <a:spcPts val="1200"/>
              </a:spcAft>
            </a:pPr>
            <a:r>
              <a:rPr lang="en-US" dirty="0"/>
              <a:t>Reenacting aspects of the traumatic event in play</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20</a:t>
            </a:fld>
            <a:endParaRPr lang="en-US" dirty="0"/>
          </a:p>
        </p:txBody>
      </p:sp>
    </p:spTree>
    <p:extLst>
      <p:ext uri="{BB962C8B-B14F-4D97-AF65-F5344CB8AC3E}">
        <p14:creationId xmlns:p14="http://schemas.microsoft.com/office/powerpoint/2010/main" val="136524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COMMON RESPONSES TO TRAUMA</a:t>
            </a:r>
          </a:p>
        </p:txBody>
      </p:sp>
      <p:sp>
        <p:nvSpPr>
          <p:cNvPr id="14" name="Content Placeholder 2"/>
          <p:cNvSpPr>
            <a:spLocks noGrp="1"/>
          </p:cNvSpPr>
          <p:nvPr>
            <p:ph idx="1"/>
          </p:nvPr>
        </p:nvSpPr>
        <p:spPr>
          <a:xfrm>
            <a:off x="628650" y="1569307"/>
            <a:ext cx="7886700" cy="4437209"/>
          </a:xfrm>
        </p:spPr>
        <p:txBody>
          <a:bodyPr>
            <a:normAutofit fontScale="92500" lnSpcReduction="10000"/>
          </a:bodyPr>
          <a:lstStyle/>
          <a:p>
            <a:pPr marL="0" indent="0">
              <a:spcBef>
                <a:spcPts val="600"/>
              </a:spcBef>
              <a:spcAft>
                <a:spcPts val="1200"/>
              </a:spcAft>
              <a:buNone/>
            </a:pPr>
            <a:r>
              <a:rPr lang="en-US" sz="2400" i="1" dirty="0"/>
              <a:t>School-Age Children</a:t>
            </a:r>
          </a:p>
          <a:p>
            <a:pPr>
              <a:spcBef>
                <a:spcPts val="600"/>
              </a:spcBef>
              <a:spcAft>
                <a:spcPts val="1200"/>
              </a:spcAft>
            </a:pPr>
            <a:r>
              <a:rPr lang="en-US" sz="2400" dirty="0"/>
              <a:t>Fear, anxiety, worry</a:t>
            </a:r>
          </a:p>
          <a:p>
            <a:pPr>
              <a:spcBef>
                <a:spcPts val="600"/>
              </a:spcBef>
              <a:spcAft>
                <a:spcPts val="1200"/>
              </a:spcAft>
            </a:pPr>
            <a:r>
              <a:rPr lang="en-US" sz="2400" dirty="0"/>
              <a:t>Feelings of guilt, shame, and self-blame</a:t>
            </a:r>
          </a:p>
          <a:p>
            <a:pPr>
              <a:spcBef>
                <a:spcPts val="600"/>
              </a:spcBef>
              <a:spcAft>
                <a:spcPts val="1200"/>
              </a:spcAft>
            </a:pPr>
            <a:r>
              <a:rPr lang="en-US" sz="2400" dirty="0"/>
              <a:t>Headaches, stomachaches</a:t>
            </a:r>
          </a:p>
          <a:p>
            <a:pPr>
              <a:spcBef>
                <a:spcPts val="600"/>
              </a:spcBef>
              <a:spcAft>
                <a:spcPts val="1200"/>
              </a:spcAft>
            </a:pPr>
            <a:r>
              <a:rPr lang="en-US" sz="2400" dirty="0"/>
              <a:t>Nightmares, disrupted sleep</a:t>
            </a:r>
          </a:p>
          <a:p>
            <a:pPr>
              <a:spcBef>
                <a:spcPts val="600"/>
              </a:spcBef>
              <a:spcAft>
                <a:spcPts val="1200"/>
              </a:spcAft>
            </a:pPr>
            <a:r>
              <a:rPr lang="en-US" sz="2400" dirty="0"/>
              <a:t>Difficulty concentrating</a:t>
            </a:r>
          </a:p>
          <a:p>
            <a:pPr>
              <a:spcBef>
                <a:spcPts val="600"/>
              </a:spcBef>
              <a:spcAft>
                <a:spcPts val="1200"/>
              </a:spcAft>
            </a:pPr>
            <a:r>
              <a:rPr lang="en-US" sz="2400" dirty="0"/>
              <a:t>Angry outbursts, aggression, and withdrawal </a:t>
            </a:r>
          </a:p>
          <a:p>
            <a:pPr>
              <a:spcBef>
                <a:spcPts val="600"/>
              </a:spcBef>
              <a:spcAft>
                <a:spcPts val="1200"/>
              </a:spcAft>
            </a:pPr>
            <a:r>
              <a:rPr lang="en-US" sz="2400" dirty="0"/>
              <a:t>Over- or under-reactions to situations in the environment (e.g., sudden movements, loud noises, physical contact)</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21</a:t>
            </a:fld>
            <a:endParaRPr lang="en-US" dirty="0"/>
          </a:p>
        </p:txBody>
      </p:sp>
    </p:spTree>
    <p:extLst>
      <p:ext uri="{BB962C8B-B14F-4D97-AF65-F5344CB8AC3E}">
        <p14:creationId xmlns:p14="http://schemas.microsoft.com/office/powerpoint/2010/main" val="200964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COMMON RESPONSES TO TRAUMA</a:t>
            </a:r>
          </a:p>
        </p:txBody>
      </p:sp>
      <p:sp>
        <p:nvSpPr>
          <p:cNvPr id="14" name="Content Placeholder 2"/>
          <p:cNvSpPr>
            <a:spLocks noGrp="1"/>
          </p:cNvSpPr>
          <p:nvPr>
            <p:ph idx="1"/>
          </p:nvPr>
        </p:nvSpPr>
        <p:spPr/>
        <p:txBody>
          <a:bodyPr>
            <a:noAutofit/>
          </a:bodyPr>
          <a:lstStyle/>
          <a:p>
            <a:pPr marL="0" indent="0">
              <a:spcBef>
                <a:spcPts val="600"/>
              </a:spcBef>
              <a:spcAft>
                <a:spcPts val="1200"/>
              </a:spcAft>
              <a:buNone/>
            </a:pPr>
            <a:r>
              <a:rPr lang="en-US" sz="2200" i="1" dirty="0"/>
              <a:t>Adolescents</a:t>
            </a:r>
          </a:p>
          <a:p>
            <a:pPr>
              <a:spcBef>
                <a:spcPts val="600"/>
              </a:spcBef>
            </a:pPr>
            <a:r>
              <a:rPr lang="en-US" sz="2200" dirty="0"/>
              <a:t>Fear, anxiety, worry</a:t>
            </a:r>
          </a:p>
          <a:p>
            <a:pPr>
              <a:spcBef>
                <a:spcPts val="600"/>
              </a:spcBef>
            </a:pPr>
            <a:r>
              <a:rPr lang="en-US" sz="2200" dirty="0"/>
              <a:t>Concerns about how others will view them after the event</a:t>
            </a:r>
          </a:p>
          <a:p>
            <a:pPr>
              <a:spcBef>
                <a:spcPts val="600"/>
              </a:spcBef>
            </a:pPr>
            <a:r>
              <a:rPr lang="en-US" sz="2200" dirty="0"/>
              <a:t>Shame, guilt, responsibility, embarrassment</a:t>
            </a:r>
          </a:p>
          <a:p>
            <a:pPr>
              <a:spcBef>
                <a:spcPts val="600"/>
              </a:spcBef>
            </a:pPr>
            <a:r>
              <a:rPr lang="en-US" sz="2200" dirty="0"/>
              <a:t>Withdrawal from family, peers, activities</a:t>
            </a:r>
          </a:p>
          <a:p>
            <a:pPr>
              <a:spcBef>
                <a:spcPts val="600"/>
              </a:spcBef>
            </a:pPr>
            <a:r>
              <a:rPr lang="en-US" sz="2200" dirty="0"/>
              <a:t>Avoid reminders of the event</a:t>
            </a:r>
          </a:p>
          <a:p>
            <a:pPr>
              <a:spcBef>
                <a:spcPts val="600"/>
              </a:spcBef>
            </a:pPr>
            <a:r>
              <a:rPr lang="en-US" sz="2200" dirty="0"/>
              <a:t>More intense mood swings</a:t>
            </a:r>
          </a:p>
          <a:p>
            <a:pPr>
              <a:spcBef>
                <a:spcPts val="600"/>
              </a:spcBef>
            </a:pPr>
            <a:r>
              <a:rPr lang="en-US" sz="2200" dirty="0"/>
              <a:t>Decline in school performance</a:t>
            </a:r>
          </a:p>
          <a:p>
            <a:pPr>
              <a:spcBef>
                <a:spcPts val="600"/>
              </a:spcBef>
            </a:pPr>
            <a:r>
              <a:rPr lang="en-US" sz="2200" dirty="0"/>
              <a:t>Increase in risk-taking behaviors (e.g., alcohol/drug use, sexual behaviors, fights, self-harm)</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22</a:t>
            </a:fld>
            <a:endParaRPr lang="en-US" dirty="0"/>
          </a:p>
        </p:txBody>
      </p:sp>
    </p:spTree>
    <p:extLst>
      <p:ext uri="{BB962C8B-B14F-4D97-AF65-F5344CB8AC3E}">
        <p14:creationId xmlns:p14="http://schemas.microsoft.com/office/powerpoint/2010/main" val="149845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CULTURE AND TRAUMA</a:t>
            </a:r>
          </a:p>
        </p:txBody>
      </p:sp>
      <p:sp>
        <p:nvSpPr>
          <p:cNvPr id="14" name="Content Placeholder 2"/>
          <p:cNvSpPr>
            <a:spLocks noGrp="1"/>
          </p:cNvSpPr>
          <p:nvPr>
            <p:ph idx="1"/>
          </p:nvPr>
        </p:nvSpPr>
        <p:spPr/>
        <p:txBody>
          <a:bodyPr>
            <a:normAutofit/>
          </a:bodyPr>
          <a:lstStyle/>
          <a:p>
            <a:pPr marL="0" indent="0">
              <a:spcBef>
                <a:spcPts val="600"/>
              </a:spcBef>
              <a:spcAft>
                <a:spcPts val="1200"/>
              </a:spcAft>
              <a:buNone/>
            </a:pPr>
            <a:r>
              <a:rPr lang="en-US" sz="2800" dirty="0"/>
              <a:t>The following are influenced by cultural factors:</a:t>
            </a:r>
          </a:p>
          <a:p>
            <a:pPr marL="228600" lvl="1">
              <a:spcBef>
                <a:spcPts val="600"/>
              </a:spcBef>
              <a:spcAft>
                <a:spcPts val="1200"/>
              </a:spcAft>
            </a:pPr>
            <a:r>
              <a:rPr lang="en-US" sz="2400" dirty="0"/>
              <a:t>Risk and type of trauma exposure</a:t>
            </a:r>
          </a:p>
          <a:p>
            <a:pPr marL="228600" lvl="1">
              <a:spcBef>
                <a:spcPts val="600"/>
              </a:spcBef>
              <a:spcAft>
                <a:spcPts val="1200"/>
              </a:spcAft>
            </a:pPr>
            <a:r>
              <a:rPr lang="en-US" sz="2400" dirty="0"/>
              <a:t>How a person describes their experience</a:t>
            </a:r>
          </a:p>
          <a:p>
            <a:pPr marL="228600" lvl="1">
              <a:spcBef>
                <a:spcPts val="600"/>
              </a:spcBef>
              <a:spcAft>
                <a:spcPts val="1200"/>
              </a:spcAft>
            </a:pPr>
            <a:r>
              <a:rPr lang="en-US" sz="2400" dirty="0"/>
              <a:t>How distress is expressed</a:t>
            </a:r>
          </a:p>
          <a:p>
            <a:pPr marL="228600" lvl="1">
              <a:spcBef>
                <a:spcPts val="600"/>
              </a:spcBef>
              <a:spcAft>
                <a:spcPts val="1200"/>
              </a:spcAft>
            </a:pPr>
            <a:r>
              <a:rPr lang="en-US" sz="2400" dirty="0"/>
              <a:t>Which topics are acceptable to discuss</a:t>
            </a:r>
          </a:p>
          <a:p>
            <a:pPr marL="228600" lvl="1">
              <a:spcBef>
                <a:spcPts val="600"/>
              </a:spcBef>
              <a:spcAft>
                <a:spcPts val="1200"/>
              </a:spcAft>
            </a:pPr>
            <a:r>
              <a:rPr lang="en-US" sz="2400" dirty="0"/>
              <a:t>How a person makes meaning of experiences and heals from trauma</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23</a:t>
            </a:fld>
            <a:endParaRPr lang="en-US" dirty="0"/>
          </a:p>
        </p:txBody>
      </p:sp>
    </p:spTree>
    <p:extLst>
      <p:ext uri="{BB962C8B-B14F-4D97-AF65-F5344CB8AC3E}">
        <p14:creationId xmlns:p14="http://schemas.microsoft.com/office/powerpoint/2010/main" val="422926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TRIGGERS</a:t>
            </a:r>
          </a:p>
        </p:txBody>
      </p:sp>
      <p:sp>
        <p:nvSpPr>
          <p:cNvPr id="14" name="Content Placeholder 2"/>
          <p:cNvSpPr>
            <a:spLocks noGrp="1"/>
          </p:cNvSpPr>
          <p:nvPr>
            <p:ph idx="1"/>
          </p:nvPr>
        </p:nvSpPr>
        <p:spPr>
          <a:xfrm>
            <a:off x="628650" y="1569308"/>
            <a:ext cx="7571453" cy="4139514"/>
          </a:xfrm>
        </p:spPr>
        <p:txBody>
          <a:bodyPr>
            <a:normAutofit/>
          </a:bodyPr>
          <a:lstStyle/>
          <a:p>
            <a:pPr>
              <a:spcBef>
                <a:spcPts val="600"/>
              </a:spcBef>
              <a:spcAft>
                <a:spcPts val="1200"/>
              </a:spcAft>
            </a:pPr>
            <a:r>
              <a:rPr lang="en-US" sz="2800" dirty="0"/>
              <a:t>Reminders of past traumatic experiences that automatically cause the body to react as if the traumatic event is happening again in that moment</a:t>
            </a:r>
          </a:p>
          <a:p>
            <a:pPr>
              <a:spcBef>
                <a:spcPts val="600"/>
              </a:spcBef>
              <a:spcAft>
                <a:spcPts val="1200"/>
              </a:spcAft>
            </a:pPr>
            <a:r>
              <a:rPr lang="en-US" sz="2800" dirty="0"/>
              <a:t>Responses can appear confusing and out of place and be misunderstood by others</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24</a:t>
            </a:fld>
            <a:endParaRPr lang="en-US" dirty="0"/>
          </a:p>
        </p:txBody>
      </p:sp>
    </p:spTree>
    <p:extLst>
      <p:ext uri="{BB962C8B-B14F-4D97-AF65-F5344CB8AC3E}">
        <p14:creationId xmlns:p14="http://schemas.microsoft.com/office/powerpoint/2010/main" val="27789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TRIGGERS</a:t>
            </a:r>
          </a:p>
        </p:txBody>
      </p:sp>
      <p:sp>
        <p:nvSpPr>
          <p:cNvPr id="12" name="Content Placeholder 2"/>
          <p:cNvSpPr>
            <a:spLocks noGrp="1"/>
          </p:cNvSpPr>
          <p:nvPr>
            <p:ph idx="1"/>
          </p:nvPr>
        </p:nvSpPr>
        <p:spPr>
          <a:xfrm>
            <a:off x="628650" y="1569308"/>
            <a:ext cx="7886700" cy="4965716"/>
          </a:xfrm>
        </p:spPr>
        <p:txBody>
          <a:bodyPr>
            <a:normAutofit fontScale="85000" lnSpcReduction="20000"/>
          </a:bodyPr>
          <a:lstStyle/>
          <a:p>
            <a:pPr marL="0" indent="0">
              <a:spcBef>
                <a:spcPts val="600"/>
              </a:spcBef>
              <a:spcAft>
                <a:spcPts val="1200"/>
              </a:spcAft>
              <a:buNone/>
            </a:pPr>
            <a:r>
              <a:rPr lang="en-US" sz="3100" i="1" dirty="0"/>
              <a:t>Youth</a:t>
            </a:r>
          </a:p>
          <a:p>
            <a:r>
              <a:rPr lang="en-US" sz="2600" dirty="0"/>
              <a:t>Loud noises</a:t>
            </a:r>
          </a:p>
          <a:p>
            <a:r>
              <a:rPr lang="en-US" sz="2600" dirty="0"/>
              <a:t>Physical touch</a:t>
            </a:r>
          </a:p>
          <a:p>
            <a:r>
              <a:rPr lang="en-US" sz="2600" dirty="0"/>
              <a:t>Threatening gestures</a:t>
            </a:r>
          </a:p>
          <a:p>
            <a:r>
              <a:rPr lang="en-US" sz="2600" dirty="0"/>
              <a:t>Authority figures and limit-setting</a:t>
            </a:r>
          </a:p>
          <a:p>
            <a:r>
              <a:rPr lang="en-US" sz="2600" dirty="0"/>
              <a:t>Chaos or uncertainty</a:t>
            </a:r>
          </a:p>
          <a:p>
            <a:r>
              <a:rPr lang="en-US" sz="2600" dirty="0"/>
              <a:t>Particular spaces (e.g., bathrooms or areas that are less monitored)</a:t>
            </a:r>
          </a:p>
          <a:p>
            <a:r>
              <a:rPr lang="en-US" sz="2600" dirty="0"/>
              <a:t>Changes in routine</a:t>
            </a:r>
          </a:p>
          <a:p>
            <a:r>
              <a:rPr lang="en-US" sz="2600" dirty="0"/>
              <a:t>Witnessing violence between others, such as peers fighting</a:t>
            </a:r>
          </a:p>
          <a:p>
            <a:r>
              <a:rPr lang="en-US" sz="2600" dirty="0"/>
              <a:t>Emergency vehicles and police or fire personnel</a:t>
            </a:r>
          </a:p>
          <a:p>
            <a:r>
              <a:rPr lang="en-US" sz="2600" dirty="0"/>
              <a:t>Certain smells</a:t>
            </a:r>
          </a:p>
          <a:p>
            <a:r>
              <a:rPr lang="en-US" sz="2600" dirty="0"/>
              <a:t>Particular times of year</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25</a:t>
            </a:fld>
            <a:endParaRPr lang="en-US" dirty="0"/>
          </a:p>
        </p:txBody>
      </p:sp>
    </p:spTree>
    <p:extLst>
      <p:ext uri="{BB962C8B-B14F-4D97-AF65-F5344CB8AC3E}">
        <p14:creationId xmlns:p14="http://schemas.microsoft.com/office/powerpoint/2010/main" val="22793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TRIGGERS</a:t>
            </a:r>
          </a:p>
        </p:txBody>
      </p:sp>
      <p:sp>
        <p:nvSpPr>
          <p:cNvPr id="12" name="Content Placeholder 2"/>
          <p:cNvSpPr>
            <a:spLocks noGrp="1"/>
          </p:cNvSpPr>
          <p:nvPr>
            <p:ph idx="1"/>
          </p:nvPr>
        </p:nvSpPr>
        <p:spPr>
          <a:xfrm>
            <a:off x="628650" y="1569308"/>
            <a:ext cx="7886700" cy="4139514"/>
          </a:xfrm>
        </p:spPr>
        <p:txBody>
          <a:bodyPr>
            <a:normAutofit fontScale="92500" lnSpcReduction="20000"/>
          </a:bodyPr>
          <a:lstStyle/>
          <a:p>
            <a:pPr marL="0" indent="0">
              <a:lnSpc>
                <a:spcPct val="110000"/>
              </a:lnSpc>
              <a:spcAft>
                <a:spcPts val="1200"/>
              </a:spcAft>
              <a:buNone/>
            </a:pPr>
            <a:r>
              <a:rPr lang="en-US" sz="3000" dirty="0"/>
              <a:t>Common responses to trauma triggers:</a:t>
            </a:r>
          </a:p>
          <a:p>
            <a:pPr>
              <a:lnSpc>
                <a:spcPct val="110000"/>
              </a:lnSpc>
              <a:spcAft>
                <a:spcPts val="1200"/>
              </a:spcAft>
            </a:pPr>
            <a:r>
              <a:rPr lang="en-US" sz="3000" dirty="0"/>
              <a:t>Fight responses: yelling, swearing, posturing, aggressive behavior</a:t>
            </a:r>
          </a:p>
          <a:p>
            <a:pPr>
              <a:lnSpc>
                <a:spcPct val="110000"/>
              </a:lnSpc>
              <a:spcAft>
                <a:spcPts val="1200"/>
              </a:spcAft>
            </a:pPr>
            <a:r>
              <a:rPr lang="en-US" sz="3000" dirty="0"/>
              <a:t>Flight responses: running away, refusing to talk, avoidance, substance use</a:t>
            </a:r>
          </a:p>
          <a:p>
            <a:pPr>
              <a:lnSpc>
                <a:spcPct val="110000"/>
              </a:lnSpc>
              <a:spcAft>
                <a:spcPts val="1200"/>
              </a:spcAft>
            </a:pPr>
            <a:r>
              <a:rPr lang="en-US" sz="3000" dirty="0"/>
              <a:t>Freeze responses: spacing out; appearing numb, disconnected, confused, or unresponsive.</a:t>
            </a:r>
          </a:p>
          <a:p>
            <a:endParaRPr lang="en-US" sz="32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26</a:t>
            </a:fld>
            <a:endParaRPr lang="en-US" dirty="0"/>
          </a:p>
        </p:txBody>
      </p:sp>
    </p:spTree>
    <p:extLst>
      <p:ext uri="{BB962C8B-B14F-4D97-AF65-F5344CB8AC3E}">
        <p14:creationId xmlns:p14="http://schemas.microsoft.com/office/powerpoint/2010/main" val="828349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TRIGGERS</a:t>
            </a:r>
          </a:p>
        </p:txBody>
      </p:sp>
      <p:sp>
        <p:nvSpPr>
          <p:cNvPr id="12" name="Content Placeholder 2"/>
          <p:cNvSpPr>
            <a:spLocks noGrp="1"/>
          </p:cNvSpPr>
          <p:nvPr>
            <p:ph idx="1"/>
          </p:nvPr>
        </p:nvSpPr>
        <p:spPr/>
        <p:txBody>
          <a:bodyPr>
            <a:normAutofit fontScale="92500" lnSpcReduction="10000"/>
          </a:bodyPr>
          <a:lstStyle/>
          <a:p>
            <a:pPr marL="0" indent="0">
              <a:spcBef>
                <a:spcPts val="600"/>
              </a:spcBef>
              <a:spcAft>
                <a:spcPts val="1200"/>
              </a:spcAft>
              <a:buNone/>
            </a:pPr>
            <a:r>
              <a:rPr lang="en-US" i="1" dirty="0"/>
              <a:t>Parents</a:t>
            </a:r>
          </a:p>
          <a:p>
            <a:r>
              <a:rPr lang="en-US" sz="2600" dirty="0"/>
              <a:t>School environment</a:t>
            </a:r>
          </a:p>
          <a:p>
            <a:r>
              <a:rPr lang="en-US" sz="2600" dirty="0"/>
              <a:t>Shame and embarrassment</a:t>
            </a:r>
          </a:p>
          <a:p>
            <a:r>
              <a:rPr lang="en-US" sz="2600" dirty="0"/>
              <a:t>Confusion in meetings</a:t>
            </a:r>
          </a:p>
          <a:p>
            <a:r>
              <a:rPr lang="en-US" sz="2600" dirty="0"/>
              <a:t>Fear of other system involvement</a:t>
            </a:r>
          </a:p>
          <a:p>
            <a:r>
              <a:rPr lang="en-US" sz="2600" dirty="0"/>
              <a:t>Interactions with staff who they know or who remind them of someone connected to a past traumatic experience</a:t>
            </a:r>
          </a:p>
          <a:p>
            <a:r>
              <a:rPr lang="en-US" sz="2600" dirty="0"/>
              <a:t>Situations that trigger feelings of helplessness and loss of control</a:t>
            </a:r>
          </a:p>
        </p:txBody>
      </p:sp>
      <p:sp>
        <p:nvSpPr>
          <p:cNvPr id="2" name="Slide Number Placeholder 1"/>
          <p:cNvSpPr>
            <a:spLocks noGrp="1"/>
          </p:cNvSpPr>
          <p:nvPr>
            <p:ph type="sldNum" sz="quarter" idx="12"/>
          </p:nvPr>
        </p:nvSpPr>
        <p:spPr/>
        <p:txBody>
          <a:bodyPr/>
          <a:lstStyle/>
          <a:p>
            <a:fld id="{3FA74046-0996-E442-BF3B-2B063B1EE86B}" type="slidenum">
              <a:rPr lang="en-US" smtClean="0"/>
              <a:pPr/>
              <a:t>27</a:t>
            </a:fld>
            <a:endParaRPr lang="en-US" dirty="0"/>
          </a:p>
        </p:txBody>
      </p:sp>
    </p:spTree>
    <p:extLst>
      <p:ext uri="{BB962C8B-B14F-4D97-AF65-F5344CB8AC3E}">
        <p14:creationId xmlns:p14="http://schemas.microsoft.com/office/powerpoint/2010/main" val="183104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13860"/>
            <a:ext cx="7886700" cy="4210052"/>
          </a:xfrm>
        </p:spPr>
        <p:txBody>
          <a:bodyPr anchor="ctr">
            <a:normAutofit/>
          </a:bodyPr>
          <a:lstStyle/>
          <a:p>
            <a:r>
              <a:rPr lang="en-US" sz="2400" dirty="0"/>
              <a:t>The brain has a built-in alarm system designed to detect threats and keep us safe.</a:t>
            </a:r>
          </a:p>
          <a:p>
            <a:r>
              <a:rPr lang="en-US" sz="2400" dirty="0"/>
              <a:t>When faced with a threat, the emotional brain </a:t>
            </a:r>
            <a:br>
              <a:rPr lang="en-US" sz="2400" dirty="0"/>
            </a:br>
            <a:r>
              <a:rPr lang="en-US" sz="2400" dirty="0"/>
              <a:t>takes over. </a:t>
            </a:r>
          </a:p>
          <a:p>
            <a:r>
              <a:rPr lang="en-US" sz="2400" dirty="0"/>
              <a:t>A stress becomes traumatic when it overwhelms our stress response system.</a:t>
            </a:r>
          </a:p>
          <a:p>
            <a:r>
              <a:rPr lang="en-US" sz="2400" dirty="0"/>
              <a:t>A range of acute post-trauma responses are common. </a:t>
            </a:r>
          </a:p>
          <a:p>
            <a:r>
              <a:rPr lang="en-US" sz="2400" dirty="0"/>
              <a:t>Triggers are trauma reminders that set off the alarm. </a:t>
            </a:r>
          </a:p>
          <a:p>
            <a:r>
              <a:rPr lang="en-US" sz="2400" dirty="0"/>
              <a:t>Responses to triggers may seem out of place and can be misunderstood by others.</a:t>
            </a:r>
          </a:p>
          <a:p>
            <a:endParaRPr lang="en-US" dirty="0"/>
          </a:p>
        </p:txBody>
      </p:sp>
      <p:sp>
        <p:nvSpPr>
          <p:cNvPr id="4" name="Title 3"/>
          <p:cNvSpPr>
            <a:spLocks noGrp="1"/>
          </p:cNvSpPr>
          <p:nvPr>
            <p:ph type="title"/>
          </p:nvPr>
        </p:nvSpPr>
        <p:spPr/>
        <p:txBody>
          <a:bodyPr/>
          <a:lstStyle/>
          <a:p>
            <a:r>
              <a:rPr lang="en-US" dirty="0"/>
              <a:t>SUMMARY: PART 2</a:t>
            </a:r>
          </a:p>
        </p:txBody>
      </p:sp>
      <p:sp>
        <p:nvSpPr>
          <p:cNvPr id="2" name="Slide Number Placeholder 1"/>
          <p:cNvSpPr>
            <a:spLocks noGrp="1"/>
          </p:cNvSpPr>
          <p:nvPr>
            <p:ph type="sldNum" sz="quarter" idx="12"/>
          </p:nvPr>
        </p:nvSpPr>
        <p:spPr/>
        <p:txBody>
          <a:bodyPr/>
          <a:lstStyle/>
          <a:p>
            <a:fld id="{3FA74046-0996-E442-BF3B-2B063B1EE86B}" type="slidenum">
              <a:rPr lang="en-US" smtClean="0"/>
              <a:pPr/>
              <a:t>28</a:t>
            </a:fld>
            <a:endParaRPr lang="en-US" dirty="0"/>
          </a:p>
        </p:txBody>
      </p:sp>
    </p:spTree>
    <p:extLst>
      <p:ext uri="{BB962C8B-B14F-4D97-AF65-F5344CB8AC3E}">
        <p14:creationId xmlns:p14="http://schemas.microsoft.com/office/powerpoint/2010/main" val="131447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45953"/>
            <a:ext cx="7886700" cy="2059500"/>
          </a:xfrm>
        </p:spPr>
        <p:txBody>
          <a:bodyPr anchor="b">
            <a:normAutofit/>
          </a:bodyPr>
          <a:lstStyle/>
          <a:p>
            <a:r>
              <a:rPr lang="en-US" sz="3600" dirty="0"/>
              <a:t>PART 2: ACTIVITY/DISCUSSION</a:t>
            </a:r>
          </a:p>
        </p:txBody>
      </p:sp>
      <p:sp>
        <p:nvSpPr>
          <p:cNvPr id="3" name="Slide Number Placeholder 2"/>
          <p:cNvSpPr>
            <a:spLocks noGrp="1"/>
          </p:cNvSpPr>
          <p:nvPr>
            <p:ph type="sldNum" sz="quarter" idx="12"/>
          </p:nvPr>
        </p:nvSpPr>
        <p:spPr/>
        <p:txBody>
          <a:bodyPr/>
          <a:lstStyle/>
          <a:p>
            <a:fld id="{3FA74046-0996-E442-BF3B-2B063B1EE86B}" type="slidenum">
              <a:rPr lang="en-US" smtClean="0"/>
              <a:pPr/>
              <a:t>29</a:t>
            </a:fld>
            <a:endParaRPr lang="en-US" dirty="0"/>
          </a:p>
        </p:txBody>
      </p:sp>
    </p:spTree>
    <p:extLst>
      <p:ext uri="{BB962C8B-B14F-4D97-AF65-F5344CB8AC3E}">
        <p14:creationId xmlns:p14="http://schemas.microsoft.com/office/powerpoint/2010/main" val="80978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1684"/>
            <a:ext cx="7886700" cy="790834"/>
          </a:xfrm>
        </p:spPr>
        <p:txBody>
          <a:bodyPr>
            <a:normAutofit fontScale="90000"/>
          </a:bodyPr>
          <a:lstStyle/>
          <a:p>
            <a:r>
              <a:rPr lang="en-US" dirty="0"/>
              <a:t>UNDERSTANDING TRAUMA AND ITS IMPACT</a:t>
            </a:r>
          </a:p>
        </p:txBody>
      </p:sp>
      <p:sp>
        <p:nvSpPr>
          <p:cNvPr id="3" name="Content Placeholder 2"/>
          <p:cNvSpPr>
            <a:spLocks noGrp="1"/>
          </p:cNvSpPr>
          <p:nvPr>
            <p:ph idx="1"/>
          </p:nvPr>
        </p:nvSpPr>
        <p:spPr/>
        <p:txBody>
          <a:bodyPr/>
          <a:lstStyle/>
          <a:p>
            <a:pPr>
              <a:lnSpc>
                <a:spcPct val="100000"/>
              </a:lnSpc>
            </a:pPr>
            <a:r>
              <a:rPr lang="en-US" dirty="0"/>
              <a:t>Part 1: What Is Trauma and Who Is Affected?</a:t>
            </a:r>
          </a:p>
          <a:p>
            <a:pPr>
              <a:lnSpc>
                <a:spcPct val="100000"/>
              </a:lnSpc>
            </a:pPr>
            <a:r>
              <a:rPr lang="en-US" dirty="0"/>
              <a:t>Part 2: How Does the Stress Response System Work?</a:t>
            </a:r>
          </a:p>
          <a:p>
            <a:pPr>
              <a:lnSpc>
                <a:spcPct val="100000"/>
              </a:lnSpc>
            </a:pPr>
            <a:r>
              <a:rPr lang="en-US" dirty="0"/>
              <a:t>Part 3: What Is the Impact of Exposure </a:t>
            </a:r>
            <a:br>
              <a:rPr lang="en-US" dirty="0"/>
            </a:br>
            <a:r>
              <a:rPr lang="en-US" dirty="0"/>
              <a:t>to Trauma?</a:t>
            </a:r>
          </a:p>
          <a:p>
            <a:pPr>
              <a:lnSpc>
                <a:spcPct val="100000"/>
              </a:lnSpc>
            </a:pPr>
            <a:r>
              <a:rPr lang="en-US" dirty="0"/>
              <a:t>Part 4: What Does This Mean for Schools? </a:t>
            </a:r>
          </a:p>
        </p:txBody>
      </p:sp>
      <p:sp>
        <p:nvSpPr>
          <p:cNvPr id="4" name="Slide Number Placeholder 3"/>
          <p:cNvSpPr>
            <a:spLocks noGrp="1"/>
          </p:cNvSpPr>
          <p:nvPr>
            <p:ph type="sldNum" sz="quarter" idx="12"/>
          </p:nvPr>
        </p:nvSpPr>
        <p:spPr/>
        <p:txBody>
          <a:bodyPr/>
          <a:lstStyle/>
          <a:p>
            <a:fld id="{3FA74046-0996-E442-BF3B-2B063B1EE86B}" type="slidenum">
              <a:rPr lang="en-US" smtClean="0"/>
              <a:pPr/>
              <a:t>3</a:t>
            </a:fld>
            <a:endParaRPr lang="en-US" dirty="0"/>
          </a:p>
        </p:txBody>
      </p:sp>
    </p:spTree>
    <p:extLst>
      <p:ext uri="{BB962C8B-B14F-4D97-AF65-F5344CB8AC3E}">
        <p14:creationId xmlns:p14="http://schemas.microsoft.com/office/powerpoint/2010/main" val="2942446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a:t>
            </a:r>
          </a:p>
        </p:txBody>
      </p:sp>
      <p:sp>
        <p:nvSpPr>
          <p:cNvPr id="4" name="Text Placeholder 3"/>
          <p:cNvSpPr>
            <a:spLocks noGrp="1"/>
          </p:cNvSpPr>
          <p:nvPr>
            <p:ph type="body" idx="1"/>
          </p:nvPr>
        </p:nvSpPr>
        <p:spPr/>
        <p:txBody>
          <a:bodyPr/>
          <a:lstStyle/>
          <a:p>
            <a:r>
              <a:rPr lang="en-US" sz="3000" dirty="0"/>
              <a:t>What Is the Impact of Exposure to Trauma?</a:t>
            </a:r>
          </a:p>
          <a:p>
            <a:r>
              <a:rPr lang="en-US" sz="1600" dirty="0"/>
              <a:t>Risk and Protective Factors | Post-Trauma Pathways | Effects of Complex Trauma</a:t>
            </a:r>
          </a:p>
        </p:txBody>
      </p:sp>
      <p:sp>
        <p:nvSpPr>
          <p:cNvPr id="3" name="Slide Number Placeholder 2"/>
          <p:cNvSpPr>
            <a:spLocks noGrp="1"/>
          </p:cNvSpPr>
          <p:nvPr>
            <p:ph type="sldNum" sz="quarter" idx="12"/>
          </p:nvPr>
        </p:nvSpPr>
        <p:spPr/>
        <p:txBody>
          <a:bodyPr/>
          <a:lstStyle/>
          <a:p>
            <a:fld id="{3FA74046-0996-E442-BF3B-2B063B1EE86B}" type="slidenum">
              <a:rPr lang="en-US" smtClean="0"/>
              <a:pPr/>
              <a:t>30</a:t>
            </a:fld>
            <a:endParaRPr lang="en-US" dirty="0"/>
          </a:p>
        </p:txBody>
      </p:sp>
    </p:spTree>
    <p:extLst>
      <p:ext uri="{BB962C8B-B14F-4D97-AF65-F5344CB8AC3E}">
        <p14:creationId xmlns:p14="http://schemas.microsoft.com/office/powerpoint/2010/main" val="1831361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PROTECTIVE FACTORS</a:t>
            </a:r>
          </a:p>
        </p:txBody>
      </p:sp>
      <p:sp>
        <p:nvSpPr>
          <p:cNvPr id="10" name="Content Placeholder 2"/>
          <p:cNvSpPr>
            <a:spLocks noGrp="1"/>
          </p:cNvSpPr>
          <p:nvPr>
            <p:ph idx="1"/>
          </p:nvPr>
        </p:nvSpPr>
        <p:spPr/>
        <p:txBody>
          <a:bodyPr anchor="t" anchorCtr="0">
            <a:normAutofit/>
          </a:bodyPr>
          <a:lstStyle/>
          <a:p>
            <a:r>
              <a:rPr lang="en-US" dirty="0"/>
              <a:t>Individual Factors</a:t>
            </a:r>
          </a:p>
          <a:p>
            <a:r>
              <a:rPr lang="en-US" dirty="0"/>
              <a:t>Environmental Factors</a:t>
            </a:r>
          </a:p>
          <a:p>
            <a:endParaRPr lang="en-US" dirty="0"/>
          </a:p>
        </p:txBody>
      </p:sp>
      <p:sp>
        <p:nvSpPr>
          <p:cNvPr id="3" name="Slide Number Placeholder 2"/>
          <p:cNvSpPr>
            <a:spLocks noGrp="1"/>
          </p:cNvSpPr>
          <p:nvPr>
            <p:ph type="sldNum" sz="quarter" idx="12"/>
          </p:nvPr>
        </p:nvSpPr>
        <p:spPr/>
        <p:txBody>
          <a:bodyPr/>
          <a:lstStyle/>
          <a:p>
            <a:fld id="{3FA74046-0996-E442-BF3B-2B063B1EE86B}" type="slidenum">
              <a:rPr lang="en-US" smtClean="0"/>
              <a:pPr/>
              <a:t>31</a:t>
            </a:fld>
            <a:endParaRPr lang="en-US" dirty="0"/>
          </a:p>
        </p:txBody>
      </p:sp>
    </p:spTree>
    <p:extLst>
      <p:ext uri="{BB962C8B-B14F-4D97-AF65-F5344CB8AC3E}">
        <p14:creationId xmlns:p14="http://schemas.microsoft.com/office/powerpoint/2010/main" val="2527522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RISK AND PROTECTIVE FACTORS</a:t>
            </a:r>
          </a:p>
        </p:txBody>
      </p:sp>
      <p:sp>
        <p:nvSpPr>
          <p:cNvPr id="12" name="Content Placeholder 2"/>
          <p:cNvSpPr>
            <a:spLocks noGrp="1"/>
          </p:cNvSpPr>
          <p:nvPr>
            <p:ph idx="1"/>
          </p:nvPr>
        </p:nvSpPr>
        <p:spPr>
          <a:xfrm>
            <a:off x="628650" y="1569308"/>
            <a:ext cx="7433973" cy="4139514"/>
          </a:xfrm>
        </p:spPr>
        <p:txBody>
          <a:bodyPr>
            <a:normAutofit/>
          </a:bodyPr>
          <a:lstStyle/>
          <a:p>
            <a:pPr marL="0" indent="0">
              <a:spcBef>
                <a:spcPts val="600"/>
              </a:spcBef>
              <a:spcAft>
                <a:spcPts val="1200"/>
              </a:spcAft>
              <a:buNone/>
            </a:pPr>
            <a:r>
              <a:rPr lang="en-US" sz="2800" i="1" dirty="0"/>
              <a:t>Individual Factors</a:t>
            </a:r>
          </a:p>
          <a:p>
            <a:r>
              <a:rPr lang="en-US" sz="2400" dirty="0"/>
              <a:t>History of previous exposure to trauma</a:t>
            </a:r>
          </a:p>
          <a:p>
            <a:r>
              <a:rPr lang="en-US" sz="2400" dirty="0"/>
              <a:t>Age of exposure</a:t>
            </a:r>
          </a:p>
          <a:p>
            <a:r>
              <a:rPr lang="en-US" sz="2400" dirty="0"/>
              <a:t>Gender</a:t>
            </a:r>
          </a:p>
          <a:p>
            <a:r>
              <a:rPr lang="en-US" sz="2400" dirty="0"/>
              <a:t>Cognitive ability</a:t>
            </a:r>
          </a:p>
          <a:p>
            <a:r>
              <a:rPr lang="en-US" sz="2400" dirty="0"/>
              <a:t>Self-efficacy</a:t>
            </a:r>
          </a:p>
          <a:p>
            <a:r>
              <a:rPr lang="en-US" sz="2400" dirty="0"/>
              <a:t>Biological factors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32</a:t>
            </a:fld>
            <a:endParaRPr lang="en-US" dirty="0"/>
          </a:p>
        </p:txBody>
      </p:sp>
    </p:spTree>
    <p:extLst>
      <p:ext uri="{BB962C8B-B14F-4D97-AF65-F5344CB8AC3E}">
        <p14:creationId xmlns:p14="http://schemas.microsoft.com/office/powerpoint/2010/main" val="1466791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RISK AND PROTECTIVE FACTORS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Environmental Factors</a:t>
            </a:r>
          </a:p>
          <a:p>
            <a:r>
              <a:rPr lang="en-US" sz="2400" dirty="0"/>
              <a:t>Nature of the traumatic event</a:t>
            </a:r>
          </a:p>
          <a:p>
            <a:r>
              <a:rPr lang="en-US" sz="2400" dirty="0"/>
              <a:t>Proximity to the traumatic event</a:t>
            </a:r>
          </a:p>
          <a:p>
            <a:r>
              <a:rPr lang="en-US" sz="2400" dirty="0"/>
              <a:t>Culture and ethnicity</a:t>
            </a:r>
          </a:p>
          <a:p>
            <a:r>
              <a:rPr lang="en-US" sz="2400" dirty="0"/>
              <a:t>Level of social support</a:t>
            </a:r>
          </a:p>
          <a:p>
            <a:r>
              <a:rPr lang="en-US" sz="2400" dirty="0"/>
              <a:t>Quality of parent-child relationships, parent mental health, and parental history of trauma</a:t>
            </a:r>
          </a:p>
          <a:p>
            <a:r>
              <a:rPr lang="en-US" sz="2400" dirty="0"/>
              <a:t>Health of the broader community</a:t>
            </a:r>
          </a:p>
        </p:txBody>
      </p:sp>
      <p:sp>
        <p:nvSpPr>
          <p:cNvPr id="2" name="Slide Number Placeholder 1"/>
          <p:cNvSpPr>
            <a:spLocks noGrp="1"/>
          </p:cNvSpPr>
          <p:nvPr>
            <p:ph type="sldNum" sz="quarter" idx="12"/>
          </p:nvPr>
        </p:nvSpPr>
        <p:spPr/>
        <p:txBody>
          <a:bodyPr/>
          <a:lstStyle/>
          <a:p>
            <a:fld id="{3FA74046-0996-E442-BF3B-2B063B1EE86B}" type="slidenum">
              <a:rPr lang="en-US" smtClean="0"/>
              <a:pPr/>
              <a:t>33</a:t>
            </a:fld>
            <a:endParaRPr lang="en-US" dirty="0"/>
          </a:p>
        </p:txBody>
      </p:sp>
    </p:spTree>
    <p:extLst>
      <p:ext uri="{BB962C8B-B14F-4D97-AF65-F5344CB8AC3E}">
        <p14:creationId xmlns:p14="http://schemas.microsoft.com/office/powerpoint/2010/main" val="450116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90600" y="2514600"/>
            <a:ext cx="6781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1"/>
                </a:solidFill>
                <a:latin typeface="Gill Sans MT" pitchFamily="-107" charset="-18"/>
                <a:ea typeface="ＭＳ Ｐゴシック" charset="-128"/>
                <a:cs typeface="ＭＳ Ｐゴシック" charset="-128"/>
              </a:defRPr>
            </a:lvl2pPr>
            <a:lvl3pPr algn="ctr" rtl="0" eaLnBrk="0" fontAlgn="base" hangingPunct="0">
              <a:spcBef>
                <a:spcPct val="0"/>
              </a:spcBef>
              <a:spcAft>
                <a:spcPct val="0"/>
              </a:spcAft>
              <a:defRPr sz="4400">
                <a:solidFill>
                  <a:schemeClr val="accent1"/>
                </a:solidFill>
                <a:latin typeface="Gill Sans MT" pitchFamily="-107" charset="-18"/>
                <a:ea typeface="ＭＳ Ｐゴシック" charset="-128"/>
                <a:cs typeface="ＭＳ Ｐゴシック" charset="-128"/>
              </a:defRPr>
            </a:lvl3pPr>
            <a:lvl4pPr algn="ctr" rtl="0" eaLnBrk="0" fontAlgn="base" hangingPunct="0">
              <a:spcBef>
                <a:spcPct val="0"/>
              </a:spcBef>
              <a:spcAft>
                <a:spcPct val="0"/>
              </a:spcAft>
              <a:defRPr sz="4400">
                <a:solidFill>
                  <a:schemeClr val="accent1"/>
                </a:solidFill>
                <a:latin typeface="Gill Sans MT" pitchFamily="-107" charset="-18"/>
                <a:ea typeface="ＭＳ Ｐゴシック" charset="-128"/>
                <a:cs typeface="ＭＳ Ｐゴシック" charset="-128"/>
              </a:defRPr>
            </a:lvl4pPr>
            <a:lvl5pPr algn="ctr" rtl="0" eaLnBrk="0" fontAlgn="base" hangingPunct="0">
              <a:spcBef>
                <a:spcPct val="0"/>
              </a:spcBef>
              <a:spcAft>
                <a:spcPct val="0"/>
              </a:spcAft>
              <a:defRPr sz="4400">
                <a:solidFill>
                  <a:schemeClr val="accent1"/>
                </a:solidFill>
                <a:latin typeface="Gill Sans MT" pitchFamily="-107" charset="-18"/>
                <a:ea typeface="ＭＳ Ｐゴシック" charset="-128"/>
                <a:cs typeface="ＭＳ Ｐゴシック" charset="-128"/>
              </a:defRPr>
            </a:lvl5pPr>
            <a:lvl6pPr marL="457200" algn="ctr" rtl="0" fontAlgn="base">
              <a:spcBef>
                <a:spcPct val="0"/>
              </a:spcBef>
              <a:spcAft>
                <a:spcPct val="0"/>
              </a:spcAft>
              <a:defRPr sz="4400">
                <a:solidFill>
                  <a:schemeClr val="accent1"/>
                </a:solidFill>
                <a:latin typeface="Gill Sans MT" pitchFamily="-107" charset="-18"/>
              </a:defRPr>
            </a:lvl6pPr>
            <a:lvl7pPr marL="914400" algn="ctr" rtl="0" fontAlgn="base">
              <a:spcBef>
                <a:spcPct val="0"/>
              </a:spcBef>
              <a:spcAft>
                <a:spcPct val="0"/>
              </a:spcAft>
              <a:defRPr sz="4400">
                <a:solidFill>
                  <a:schemeClr val="accent1"/>
                </a:solidFill>
                <a:latin typeface="Gill Sans MT" pitchFamily="-107" charset="-18"/>
              </a:defRPr>
            </a:lvl7pPr>
            <a:lvl8pPr marL="1371600" algn="ctr" rtl="0" fontAlgn="base">
              <a:spcBef>
                <a:spcPct val="0"/>
              </a:spcBef>
              <a:spcAft>
                <a:spcPct val="0"/>
              </a:spcAft>
              <a:defRPr sz="4400">
                <a:solidFill>
                  <a:schemeClr val="accent1"/>
                </a:solidFill>
                <a:latin typeface="Gill Sans MT" pitchFamily="-107" charset="-18"/>
              </a:defRPr>
            </a:lvl8pPr>
            <a:lvl9pPr marL="1828800" algn="ctr" rtl="0" fontAlgn="base">
              <a:spcBef>
                <a:spcPct val="0"/>
              </a:spcBef>
              <a:spcAft>
                <a:spcPct val="0"/>
              </a:spcAft>
              <a:defRPr sz="4400">
                <a:solidFill>
                  <a:schemeClr val="accent1"/>
                </a:solidFill>
                <a:latin typeface="Gill Sans MT" pitchFamily="-107" charset="-18"/>
              </a:defRPr>
            </a:lvl9pPr>
          </a:lstStyle>
          <a:p>
            <a:pPr eaLnBrk="1" hangingPunct="1"/>
            <a:endParaRPr lang="en-US" sz="3600" dirty="0">
              <a:solidFill>
                <a:schemeClr val="bg1"/>
              </a:solidFill>
              <a:latin typeface="Calibri" pitchFamily="34" charset="0"/>
            </a:endParaRPr>
          </a:p>
        </p:txBody>
      </p:sp>
      <p:sp>
        <p:nvSpPr>
          <p:cNvPr id="2" name="Right Arrow 1"/>
          <p:cNvSpPr/>
          <p:nvPr/>
        </p:nvSpPr>
        <p:spPr>
          <a:xfrm rot="16200000">
            <a:off x="6189892" y="195376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rot="5400000">
            <a:off x="381762" y="422300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dirty="0"/>
              <a:t>POST-TRAUMA PATHWAYS</a:t>
            </a:r>
          </a:p>
        </p:txBody>
      </p:sp>
      <p:sp>
        <p:nvSpPr>
          <p:cNvPr id="11" name="Content Placeholder 10"/>
          <p:cNvSpPr>
            <a:spLocks noGrp="1"/>
          </p:cNvSpPr>
          <p:nvPr>
            <p:ph sz="half" idx="1"/>
          </p:nvPr>
        </p:nvSpPr>
        <p:spPr>
          <a:xfrm>
            <a:off x="628650" y="1566133"/>
            <a:ext cx="6050446" cy="1749561"/>
          </a:xfrm>
        </p:spPr>
        <p:txBody>
          <a:bodyPr/>
          <a:lstStyle/>
          <a:p>
            <a:r>
              <a:rPr lang="en-US" dirty="0"/>
              <a:t>Resilience</a:t>
            </a:r>
          </a:p>
          <a:p>
            <a:r>
              <a:rPr lang="en-US" dirty="0"/>
              <a:t>Recovery</a:t>
            </a:r>
          </a:p>
          <a:p>
            <a:r>
              <a:rPr lang="en-US" dirty="0"/>
              <a:t>Post-traumatic growth</a:t>
            </a:r>
          </a:p>
        </p:txBody>
      </p:sp>
      <p:sp>
        <p:nvSpPr>
          <p:cNvPr id="12" name="Content Placeholder 11"/>
          <p:cNvSpPr>
            <a:spLocks noGrp="1"/>
          </p:cNvSpPr>
          <p:nvPr>
            <p:ph sz="half" idx="2"/>
          </p:nvPr>
        </p:nvSpPr>
        <p:spPr>
          <a:xfrm>
            <a:off x="1301529" y="3725959"/>
            <a:ext cx="5465031" cy="1940392"/>
          </a:xfrm>
        </p:spPr>
        <p:txBody>
          <a:bodyPr/>
          <a:lstStyle/>
          <a:p>
            <a:r>
              <a:rPr lang="en-US" dirty="0"/>
              <a:t>Severe persisting distress</a:t>
            </a:r>
          </a:p>
          <a:p>
            <a:r>
              <a:rPr lang="en-US" dirty="0"/>
              <a:t>Decline</a:t>
            </a:r>
          </a:p>
          <a:p>
            <a:r>
              <a:rPr lang="en-US" dirty="0"/>
              <a:t>Stable maladaptive functioning</a:t>
            </a:r>
          </a:p>
        </p:txBody>
      </p:sp>
      <p:sp>
        <p:nvSpPr>
          <p:cNvPr id="3" name="Slide Number Placeholder 2"/>
          <p:cNvSpPr>
            <a:spLocks noGrp="1"/>
          </p:cNvSpPr>
          <p:nvPr>
            <p:ph type="sldNum" sz="quarter" idx="12"/>
          </p:nvPr>
        </p:nvSpPr>
        <p:spPr/>
        <p:txBody>
          <a:bodyPr/>
          <a:lstStyle/>
          <a:p>
            <a:fld id="{3FA74046-0996-E442-BF3B-2B063B1EE86B}" type="slidenum">
              <a:rPr lang="en-US" smtClean="0"/>
              <a:pPr/>
              <a:t>34</a:t>
            </a:fld>
            <a:endParaRPr lang="en-US" dirty="0"/>
          </a:p>
        </p:txBody>
      </p:sp>
    </p:spTree>
    <p:extLst>
      <p:ext uri="{BB962C8B-B14F-4D97-AF65-F5344CB8AC3E}">
        <p14:creationId xmlns:p14="http://schemas.microsoft.com/office/powerpoint/2010/main" val="13717753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a:xfrm>
            <a:off x="628650" y="1569308"/>
            <a:ext cx="7402167" cy="4139514"/>
          </a:xfrm>
        </p:spPr>
        <p:txBody>
          <a:bodyPr>
            <a:normAutofit fontScale="92500" lnSpcReduction="10000"/>
          </a:bodyPr>
          <a:lstStyle/>
          <a:p>
            <a:pPr marL="0" indent="0">
              <a:spcBef>
                <a:spcPts val="600"/>
              </a:spcBef>
              <a:spcAft>
                <a:spcPts val="1200"/>
              </a:spcAft>
              <a:buNone/>
            </a:pPr>
            <a:r>
              <a:rPr lang="en-US" sz="3000" i="1" dirty="0"/>
              <a:t>Resilience, Recovery, Growth</a:t>
            </a:r>
          </a:p>
          <a:p>
            <a:pPr marL="0" indent="0">
              <a:spcBef>
                <a:spcPts val="600"/>
              </a:spcBef>
              <a:spcAft>
                <a:spcPts val="1200"/>
              </a:spcAft>
              <a:buNone/>
            </a:pPr>
            <a:r>
              <a:rPr lang="en-US" sz="2600" dirty="0"/>
              <a:t>Resilience: A positive, adaptive response to significant adversity </a:t>
            </a:r>
          </a:p>
          <a:p>
            <a:pPr marL="800100" lvl="1" indent="-342900">
              <a:buFont typeface="Arial" charset="0"/>
              <a:buChar char="•"/>
            </a:pPr>
            <a:r>
              <a:rPr lang="en-US" sz="2400" dirty="0"/>
              <a:t>Adaptable, caring, and supportive relationship with an adult</a:t>
            </a:r>
          </a:p>
          <a:p>
            <a:pPr marL="800100" lvl="1" indent="-342900">
              <a:buFont typeface="Arial" charset="0"/>
              <a:buChar char="•"/>
            </a:pPr>
            <a:r>
              <a:rPr lang="en-US" sz="2400" dirty="0"/>
              <a:t>A sense of mastery over life circumstances</a:t>
            </a:r>
          </a:p>
          <a:p>
            <a:pPr marL="800100" lvl="1" indent="-342900">
              <a:buFont typeface="Arial" charset="0"/>
              <a:buChar char="•"/>
            </a:pPr>
            <a:r>
              <a:rPr lang="en-US" sz="2400" dirty="0"/>
              <a:t>Strong executive function and self-regulation skills</a:t>
            </a:r>
          </a:p>
          <a:p>
            <a:pPr marL="800100" lvl="1" indent="-342900">
              <a:buFont typeface="Arial" charset="0"/>
              <a:buChar char="•"/>
            </a:pPr>
            <a:r>
              <a:rPr lang="en-US" sz="2400" dirty="0"/>
              <a:t>Safe and supportive environments (schools and communities)</a:t>
            </a:r>
          </a:p>
          <a:p>
            <a:pPr marL="800100" lvl="1" indent="-342900">
              <a:buFont typeface="Arial" charset="0"/>
              <a:buChar char="•"/>
            </a:pPr>
            <a:r>
              <a:rPr lang="en-US" sz="2400" dirty="0"/>
              <a:t>Affirming faith or cultural traditions</a:t>
            </a:r>
          </a:p>
          <a:p>
            <a:pPr marL="0" indent="0">
              <a:spcBef>
                <a:spcPts val="600"/>
              </a:spcBef>
              <a:spcAft>
                <a:spcPts val="1200"/>
              </a:spcAft>
              <a:buNone/>
            </a:pPr>
            <a:endParaRPr lang="en-US" sz="2400" dirty="0"/>
          </a:p>
        </p:txBody>
      </p:sp>
      <p:sp>
        <p:nvSpPr>
          <p:cNvPr id="3" name="Slide Number Placeholder 2"/>
          <p:cNvSpPr>
            <a:spLocks noGrp="1"/>
          </p:cNvSpPr>
          <p:nvPr>
            <p:ph type="sldNum" sz="quarter" idx="12"/>
          </p:nvPr>
        </p:nvSpPr>
        <p:spPr/>
        <p:txBody>
          <a:bodyPr/>
          <a:lstStyle/>
          <a:p>
            <a:fld id="{3FA74046-0996-E442-BF3B-2B063B1EE86B}" type="slidenum">
              <a:rPr lang="en-US" smtClean="0"/>
              <a:pPr/>
              <a:t>35</a:t>
            </a:fld>
            <a:endParaRPr lang="en-US" dirty="0"/>
          </a:p>
        </p:txBody>
      </p:sp>
    </p:spTree>
    <p:extLst>
      <p:ext uri="{BB962C8B-B14F-4D97-AF65-F5344CB8AC3E}">
        <p14:creationId xmlns:p14="http://schemas.microsoft.com/office/powerpoint/2010/main" val="869975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a:xfrm>
            <a:off x="628650" y="1569307"/>
            <a:ext cx="7886700" cy="4364961"/>
          </a:xfrm>
        </p:spPr>
        <p:txBody>
          <a:bodyPr>
            <a:normAutofit fontScale="92500" lnSpcReduction="20000"/>
          </a:bodyPr>
          <a:lstStyle/>
          <a:p>
            <a:pPr marL="0" indent="0">
              <a:spcBef>
                <a:spcPts val="600"/>
              </a:spcBef>
              <a:spcAft>
                <a:spcPts val="1200"/>
              </a:spcAft>
              <a:buNone/>
            </a:pPr>
            <a:r>
              <a:rPr lang="en-US" sz="3000" i="1" dirty="0"/>
              <a:t>Resilience, Recovery, Growth</a:t>
            </a:r>
          </a:p>
          <a:p>
            <a:pPr marL="0" indent="0">
              <a:spcBef>
                <a:spcPts val="600"/>
              </a:spcBef>
              <a:spcAft>
                <a:spcPts val="1200"/>
              </a:spcAft>
              <a:buNone/>
            </a:pPr>
            <a:r>
              <a:rPr lang="en-US" sz="2600" dirty="0"/>
              <a:t>Resilience</a:t>
            </a:r>
          </a:p>
          <a:p>
            <a:pPr lvl="0"/>
            <a:r>
              <a:rPr lang="en-US" sz="2400" dirty="0"/>
              <a:t>Children may demonstrate resilience in one type of situation but not another. </a:t>
            </a:r>
          </a:p>
          <a:p>
            <a:r>
              <a:rPr lang="en-US" sz="2400" dirty="0"/>
              <a:t>Coping skills that support resilience can be developed at any age.</a:t>
            </a:r>
          </a:p>
          <a:p>
            <a:r>
              <a:rPr lang="en-US" sz="2400" dirty="0"/>
              <a:t>Children do not develop the capacity to positively adapt to adversity in isolation. </a:t>
            </a:r>
          </a:p>
          <a:p>
            <a:pPr lvl="0"/>
            <a:r>
              <a:rPr lang="en-US" sz="2400" dirty="0"/>
              <a:t>Regardless of resources, children who face extreme adversity are likely to be significantly impacted.</a:t>
            </a:r>
          </a:p>
          <a:p>
            <a:pPr lvl="0"/>
            <a:r>
              <a:rPr lang="en-US" sz="2400" dirty="0"/>
              <a:t>Schools play an important role in fostering student resilience.</a:t>
            </a:r>
          </a:p>
          <a:p>
            <a:pPr>
              <a:spcBef>
                <a:spcPts val="600"/>
              </a:spcBef>
              <a:spcAft>
                <a:spcPts val="1200"/>
              </a:spcAft>
            </a:pPr>
            <a:endParaRPr lang="en-US" sz="24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36</a:t>
            </a:fld>
            <a:endParaRPr lang="en-US" dirty="0"/>
          </a:p>
        </p:txBody>
      </p:sp>
    </p:spTree>
    <p:extLst>
      <p:ext uri="{BB962C8B-B14F-4D97-AF65-F5344CB8AC3E}">
        <p14:creationId xmlns:p14="http://schemas.microsoft.com/office/powerpoint/2010/main" val="10533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Resilience, Recovery, Growth</a:t>
            </a:r>
          </a:p>
          <a:p>
            <a:pPr marL="0" indent="0">
              <a:spcBef>
                <a:spcPts val="600"/>
              </a:spcBef>
              <a:spcAft>
                <a:spcPts val="1200"/>
              </a:spcAft>
              <a:buNone/>
            </a:pPr>
            <a:r>
              <a:rPr lang="en-US" sz="2400" dirty="0"/>
              <a:t>Recovery </a:t>
            </a:r>
          </a:p>
          <a:p>
            <a:pPr lvl="0"/>
            <a:r>
              <a:rPr lang="en-US" sz="2200" dirty="0"/>
              <a:t>Longer period of disruption</a:t>
            </a:r>
          </a:p>
          <a:p>
            <a:pPr lvl="0"/>
            <a:r>
              <a:rPr lang="en-US" sz="2200" dirty="0"/>
              <a:t>Return to earlier level of functioning</a:t>
            </a:r>
          </a:p>
          <a:p>
            <a:pPr>
              <a:spcBef>
                <a:spcPts val="600"/>
              </a:spcBef>
              <a:spcAft>
                <a:spcPts val="1200"/>
              </a:spcAft>
            </a:pPr>
            <a:endParaRPr lang="en-US" sz="24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37</a:t>
            </a:fld>
            <a:endParaRPr lang="en-US" dirty="0"/>
          </a:p>
        </p:txBody>
      </p:sp>
    </p:spTree>
    <p:extLst>
      <p:ext uri="{BB962C8B-B14F-4D97-AF65-F5344CB8AC3E}">
        <p14:creationId xmlns:p14="http://schemas.microsoft.com/office/powerpoint/2010/main" val="405668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Resilience, Recovery, Growth</a:t>
            </a:r>
          </a:p>
          <a:p>
            <a:pPr marL="0" indent="0">
              <a:spcBef>
                <a:spcPts val="600"/>
              </a:spcBef>
              <a:spcAft>
                <a:spcPts val="1200"/>
              </a:spcAft>
              <a:buNone/>
            </a:pPr>
            <a:r>
              <a:rPr lang="en-US" sz="2400" dirty="0"/>
              <a:t>Post-traumatic Growth: Positive change or transformation as a result of a traumatic experience </a:t>
            </a:r>
          </a:p>
        </p:txBody>
      </p:sp>
      <p:sp>
        <p:nvSpPr>
          <p:cNvPr id="2" name="Slide Number Placeholder 1"/>
          <p:cNvSpPr>
            <a:spLocks noGrp="1"/>
          </p:cNvSpPr>
          <p:nvPr>
            <p:ph type="sldNum" sz="quarter" idx="12"/>
          </p:nvPr>
        </p:nvSpPr>
        <p:spPr/>
        <p:txBody>
          <a:bodyPr/>
          <a:lstStyle/>
          <a:p>
            <a:fld id="{3FA74046-0996-E442-BF3B-2B063B1EE86B}" type="slidenum">
              <a:rPr lang="en-US" smtClean="0"/>
              <a:pPr/>
              <a:t>38</a:t>
            </a:fld>
            <a:endParaRPr lang="en-US" dirty="0"/>
          </a:p>
        </p:txBody>
      </p:sp>
    </p:spTree>
    <p:extLst>
      <p:ext uri="{BB962C8B-B14F-4D97-AF65-F5344CB8AC3E}">
        <p14:creationId xmlns:p14="http://schemas.microsoft.com/office/powerpoint/2010/main" val="1472179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Distress, Decline, Stable Maladaptive Functioning</a:t>
            </a:r>
          </a:p>
          <a:p>
            <a:pPr marL="0" indent="0">
              <a:spcBef>
                <a:spcPts val="600"/>
              </a:spcBef>
              <a:spcAft>
                <a:spcPts val="1200"/>
              </a:spcAft>
              <a:buNone/>
            </a:pPr>
            <a:r>
              <a:rPr lang="en-US" sz="2400" dirty="0"/>
              <a:t>Severe Distress</a:t>
            </a:r>
          </a:p>
          <a:p>
            <a:pPr lvl="0"/>
            <a:r>
              <a:rPr lang="en-US" sz="2200" dirty="0"/>
              <a:t>Severe, persisting distress after a traumatic event</a:t>
            </a:r>
          </a:p>
          <a:p>
            <a:pPr lvl="0"/>
            <a:r>
              <a:rPr lang="en-US" sz="2200" dirty="0"/>
              <a:t>Body’s attempts to adjust are not effective</a:t>
            </a:r>
          </a:p>
          <a:p>
            <a:pPr lvl="0"/>
            <a:r>
              <a:rPr lang="en-US" sz="2200" dirty="0"/>
              <a:t>Requires more intensive, individualized supports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39</a:t>
            </a:fld>
            <a:endParaRPr lang="en-US" dirty="0"/>
          </a:p>
        </p:txBody>
      </p:sp>
    </p:spTree>
    <p:extLst>
      <p:ext uri="{BB962C8B-B14F-4D97-AF65-F5344CB8AC3E}">
        <p14:creationId xmlns:p14="http://schemas.microsoft.com/office/powerpoint/2010/main" val="112659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628650" y="1569308"/>
            <a:ext cx="7283860" cy="4139514"/>
          </a:xfrm>
        </p:spPr>
        <p:txBody>
          <a:bodyPr>
            <a:normAutofit/>
          </a:bodyPr>
          <a:lstStyle/>
          <a:p>
            <a:r>
              <a:rPr lang="en-US" dirty="0"/>
              <a:t>Understand trauma in a broad and inclusive way</a:t>
            </a:r>
          </a:p>
          <a:p>
            <a:r>
              <a:rPr lang="en-US" dirty="0"/>
              <a:t>Learn how the brain and body respond to stress and trauma</a:t>
            </a:r>
          </a:p>
          <a:p>
            <a:r>
              <a:rPr lang="en-US" dirty="0"/>
              <a:t>Recognize the effects of trauma on students, staff, and schools</a:t>
            </a:r>
          </a:p>
          <a:p>
            <a:r>
              <a:rPr lang="en-US" dirty="0"/>
              <a:t>Apply trauma knowledge to your daily work</a:t>
            </a:r>
          </a:p>
        </p:txBody>
      </p:sp>
      <p:sp>
        <p:nvSpPr>
          <p:cNvPr id="4" name="Slide Number Placeholder 3"/>
          <p:cNvSpPr>
            <a:spLocks noGrp="1"/>
          </p:cNvSpPr>
          <p:nvPr>
            <p:ph type="sldNum" sz="quarter" idx="12"/>
          </p:nvPr>
        </p:nvSpPr>
        <p:spPr/>
        <p:txBody>
          <a:bodyPr/>
          <a:lstStyle/>
          <a:p>
            <a:fld id="{3FA74046-0996-E442-BF3B-2B063B1EE86B}" type="slidenum">
              <a:rPr lang="en-US" smtClean="0"/>
              <a:pPr/>
              <a:t>4</a:t>
            </a:fld>
            <a:endParaRPr lang="en-US" dirty="0"/>
          </a:p>
        </p:txBody>
      </p:sp>
    </p:spTree>
    <p:extLst>
      <p:ext uri="{BB962C8B-B14F-4D97-AF65-F5344CB8AC3E}">
        <p14:creationId xmlns:p14="http://schemas.microsoft.com/office/powerpoint/2010/main" val="1164612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Distress, Decline, Stable Maladaptive Functioning</a:t>
            </a:r>
          </a:p>
          <a:p>
            <a:pPr marL="0" indent="0">
              <a:spcBef>
                <a:spcPts val="600"/>
              </a:spcBef>
              <a:spcAft>
                <a:spcPts val="1200"/>
              </a:spcAft>
              <a:buNone/>
            </a:pPr>
            <a:r>
              <a:rPr lang="en-US" sz="2400" dirty="0"/>
              <a:t>Decline</a:t>
            </a:r>
          </a:p>
          <a:p>
            <a:pPr lvl="0"/>
            <a:r>
              <a:rPr lang="en-US" sz="2200" dirty="0"/>
              <a:t>Initially appear to be managing the strain of a traumatic experience</a:t>
            </a:r>
          </a:p>
          <a:p>
            <a:pPr lvl="0"/>
            <a:r>
              <a:rPr lang="en-US" sz="2200" dirty="0"/>
              <a:t>Over time unable to maintain a healthy level of functioning</a:t>
            </a:r>
          </a:p>
          <a:p>
            <a:pPr lvl="0"/>
            <a:r>
              <a:rPr lang="en-US" sz="2200" dirty="0"/>
              <a:t>Difficulties may begin months or years after the event</a:t>
            </a:r>
          </a:p>
        </p:txBody>
      </p:sp>
      <p:sp>
        <p:nvSpPr>
          <p:cNvPr id="2" name="Slide Number Placeholder 1"/>
          <p:cNvSpPr>
            <a:spLocks noGrp="1"/>
          </p:cNvSpPr>
          <p:nvPr>
            <p:ph type="sldNum" sz="quarter" idx="12"/>
          </p:nvPr>
        </p:nvSpPr>
        <p:spPr/>
        <p:txBody>
          <a:bodyPr/>
          <a:lstStyle/>
          <a:p>
            <a:fld id="{3FA74046-0996-E442-BF3B-2B063B1EE86B}" type="slidenum">
              <a:rPr lang="en-US" smtClean="0"/>
              <a:pPr/>
              <a:t>40</a:t>
            </a:fld>
            <a:endParaRPr lang="en-US" dirty="0"/>
          </a:p>
        </p:txBody>
      </p:sp>
    </p:spTree>
    <p:extLst>
      <p:ext uri="{BB962C8B-B14F-4D97-AF65-F5344CB8AC3E}">
        <p14:creationId xmlns:p14="http://schemas.microsoft.com/office/powerpoint/2010/main" val="1268870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POST-TRAUMA PATHWAYS</a:t>
            </a:r>
          </a:p>
        </p:txBody>
      </p:sp>
      <p:sp>
        <p:nvSpPr>
          <p:cNvPr id="12" name="Content Placeholder 2"/>
          <p:cNvSpPr>
            <a:spLocks noGrp="1"/>
          </p:cNvSpPr>
          <p:nvPr>
            <p:ph idx="1"/>
          </p:nvPr>
        </p:nvSpPr>
        <p:spPr/>
        <p:txBody>
          <a:bodyPr>
            <a:normAutofit/>
          </a:bodyPr>
          <a:lstStyle/>
          <a:p>
            <a:pPr marL="0" indent="0">
              <a:spcBef>
                <a:spcPts val="600"/>
              </a:spcBef>
              <a:spcAft>
                <a:spcPts val="1200"/>
              </a:spcAft>
              <a:buNone/>
            </a:pPr>
            <a:r>
              <a:rPr lang="en-US" sz="2800" i="1" dirty="0"/>
              <a:t>Distress, Decline, Stable Maladaptive Functioning</a:t>
            </a:r>
          </a:p>
          <a:p>
            <a:pPr marL="0" indent="0">
              <a:spcBef>
                <a:spcPts val="600"/>
              </a:spcBef>
              <a:spcAft>
                <a:spcPts val="1200"/>
              </a:spcAft>
              <a:buNone/>
            </a:pPr>
            <a:r>
              <a:rPr lang="en-US" sz="2400" dirty="0"/>
              <a:t>Stable Maladaptive Functioning</a:t>
            </a:r>
          </a:p>
          <a:p>
            <a:pPr lvl="0"/>
            <a:r>
              <a:rPr lang="en-US" sz="2200" dirty="0"/>
              <a:t>Poor functioning before and after a traumatic event</a:t>
            </a:r>
          </a:p>
          <a:p>
            <a:pPr lvl="0"/>
            <a:r>
              <a:rPr lang="en-US" sz="2200" dirty="0"/>
              <a:t>History of exposure to adversity</a:t>
            </a:r>
          </a:p>
          <a:p>
            <a:pPr lvl="0"/>
            <a:r>
              <a:rPr lang="en-US" sz="2200" dirty="0"/>
              <a:t>Vulnerable to continued negative effects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41</a:t>
            </a:fld>
            <a:endParaRPr lang="en-US" dirty="0"/>
          </a:p>
        </p:txBody>
      </p:sp>
    </p:spTree>
    <p:extLst>
      <p:ext uri="{BB962C8B-B14F-4D97-AF65-F5344CB8AC3E}">
        <p14:creationId xmlns:p14="http://schemas.microsoft.com/office/powerpoint/2010/main" val="439492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 PATHWAYS</a:t>
            </a:r>
          </a:p>
        </p:txBody>
      </p:sp>
      <p:sp>
        <p:nvSpPr>
          <p:cNvPr id="4" name="Content Placeholder 3"/>
          <p:cNvSpPr>
            <a:spLocks noGrp="1"/>
          </p:cNvSpPr>
          <p:nvPr>
            <p:ph idx="1"/>
          </p:nvPr>
        </p:nvSpPr>
        <p:spPr/>
        <p:txBody>
          <a:bodyPr>
            <a:normAutofit fontScale="92500" lnSpcReduction="20000"/>
          </a:bodyPr>
          <a:lstStyle/>
          <a:p>
            <a:pPr marL="0" indent="0">
              <a:spcAft>
                <a:spcPts val="1200"/>
              </a:spcAft>
              <a:buNone/>
            </a:pPr>
            <a:r>
              <a:rPr lang="en-US" sz="3000" i="1" dirty="0"/>
              <a:t>Post-traumatic Stress Disorder</a:t>
            </a:r>
          </a:p>
          <a:p>
            <a:pPr marL="0" indent="0">
              <a:spcAft>
                <a:spcPts val="1200"/>
              </a:spcAft>
              <a:buNone/>
            </a:pPr>
            <a:r>
              <a:rPr lang="en-US" sz="2600" dirty="0"/>
              <a:t>Symptoms</a:t>
            </a:r>
          </a:p>
          <a:p>
            <a:r>
              <a:rPr lang="en-US" sz="2600" dirty="0"/>
              <a:t>Re-experiencing (nightmares, flashbacks, reactions to trauma reminders)</a:t>
            </a:r>
          </a:p>
          <a:p>
            <a:r>
              <a:rPr lang="en-US" sz="2600" dirty="0"/>
              <a:t>Avoidance of trauma reminders</a:t>
            </a:r>
          </a:p>
          <a:p>
            <a:r>
              <a:rPr lang="en-US" sz="2600" dirty="0"/>
              <a:t>Changes to the stress response system (on alert danger, reactive)</a:t>
            </a:r>
          </a:p>
          <a:p>
            <a:r>
              <a:rPr lang="en-US" sz="2600" dirty="0"/>
              <a:t>Negative changes in beliefs about self, others, and mood</a:t>
            </a:r>
          </a:p>
          <a:p>
            <a:pPr marL="0" indent="0">
              <a:spcBef>
                <a:spcPts val="1800"/>
              </a:spcBef>
              <a:buNone/>
            </a:pPr>
            <a:r>
              <a:rPr lang="en-US" sz="2600" dirty="0"/>
              <a:t>Consider cultural factors related to PTSD symptoms.</a:t>
            </a:r>
          </a:p>
          <a:p>
            <a:endParaRPr lang="en-US" dirty="0"/>
          </a:p>
        </p:txBody>
      </p:sp>
      <p:sp>
        <p:nvSpPr>
          <p:cNvPr id="10" name="Content Placeholder 2"/>
          <p:cNvSpPr txBox="1">
            <a:spLocks/>
          </p:cNvSpPr>
          <p:nvPr/>
        </p:nvSpPr>
        <p:spPr>
          <a:xfrm>
            <a:off x="516952" y="1255122"/>
            <a:ext cx="7939005" cy="768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Font typeface="Arial" panose="020B0604020202020204" pitchFamily="34" charset="0"/>
              <a:buNone/>
            </a:pPr>
            <a:endParaRPr lang="en-US" u="sng" dirty="0"/>
          </a:p>
        </p:txBody>
      </p:sp>
      <p:sp>
        <p:nvSpPr>
          <p:cNvPr id="3" name="Slide Number Placeholder 2"/>
          <p:cNvSpPr>
            <a:spLocks noGrp="1"/>
          </p:cNvSpPr>
          <p:nvPr>
            <p:ph type="sldNum" sz="quarter" idx="12"/>
          </p:nvPr>
        </p:nvSpPr>
        <p:spPr/>
        <p:txBody>
          <a:bodyPr/>
          <a:lstStyle/>
          <a:p>
            <a:fld id="{3FA74046-0996-E442-BF3B-2B063B1EE86B}" type="slidenum">
              <a:rPr lang="en-US" smtClean="0"/>
              <a:pPr/>
              <a:t>42</a:t>
            </a:fld>
            <a:endParaRPr lang="en-US" dirty="0"/>
          </a:p>
        </p:txBody>
      </p:sp>
    </p:spTree>
    <p:extLst>
      <p:ext uri="{BB962C8B-B14F-4D97-AF65-F5344CB8AC3E}">
        <p14:creationId xmlns:p14="http://schemas.microsoft.com/office/powerpoint/2010/main" val="185890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EFFECTS OF COMPLEX TRAUMA</a:t>
            </a:r>
          </a:p>
        </p:txBody>
      </p:sp>
      <p:sp>
        <p:nvSpPr>
          <p:cNvPr id="17" name="Content Placeholder 2"/>
          <p:cNvSpPr>
            <a:spLocks noGrp="1"/>
          </p:cNvSpPr>
          <p:nvPr>
            <p:ph idx="1"/>
          </p:nvPr>
        </p:nvSpPr>
        <p:spPr/>
        <p:txBody>
          <a:bodyPr>
            <a:normAutofit/>
          </a:bodyPr>
          <a:lstStyle/>
          <a:p>
            <a:r>
              <a:rPr lang="en-US" sz="2400" dirty="0"/>
              <a:t>Exposure to trauma that starts early in life can alter how the brain develops </a:t>
            </a:r>
          </a:p>
          <a:p>
            <a:r>
              <a:rPr lang="en-US" sz="2400" dirty="0"/>
              <a:t>Need to review key concepts related to brain development</a:t>
            </a:r>
          </a:p>
        </p:txBody>
      </p:sp>
      <p:sp>
        <p:nvSpPr>
          <p:cNvPr id="3" name="Slide Number Placeholder 2"/>
          <p:cNvSpPr>
            <a:spLocks noGrp="1"/>
          </p:cNvSpPr>
          <p:nvPr>
            <p:ph type="sldNum" sz="quarter" idx="12"/>
          </p:nvPr>
        </p:nvSpPr>
        <p:spPr/>
        <p:txBody>
          <a:bodyPr/>
          <a:lstStyle/>
          <a:p>
            <a:fld id="{3FA74046-0996-E442-BF3B-2B063B1EE86B}" type="slidenum">
              <a:rPr lang="en-US" smtClean="0"/>
              <a:pPr/>
              <a:t>43</a:t>
            </a:fld>
            <a:endParaRPr lang="en-US" dirty="0"/>
          </a:p>
        </p:txBody>
      </p:sp>
    </p:spTree>
    <p:extLst>
      <p:ext uri="{BB962C8B-B14F-4D97-AF65-F5344CB8AC3E}">
        <p14:creationId xmlns:p14="http://schemas.microsoft.com/office/powerpoint/2010/main" val="551544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725" y="1909733"/>
            <a:ext cx="3674380" cy="3354030"/>
          </a:xfrm>
          <a:prstGeom prst="rect">
            <a:avLst/>
          </a:prstGeom>
        </p:spPr>
      </p:pic>
      <p:sp>
        <p:nvSpPr>
          <p:cNvPr id="3" name="Title 2"/>
          <p:cNvSpPr>
            <a:spLocks noGrp="1"/>
          </p:cNvSpPr>
          <p:nvPr>
            <p:ph type="title"/>
          </p:nvPr>
        </p:nvSpPr>
        <p:spPr/>
        <p:txBody>
          <a:bodyPr/>
          <a:lstStyle/>
          <a:p>
            <a:r>
              <a:rPr lang="en-US" dirty="0"/>
              <a:t>EFFECTS OF COMPLEX TRAUMA</a:t>
            </a:r>
          </a:p>
        </p:txBody>
      </p:sp>
      <p:sp>
        <p:nvSpPr>
          <p:cNvPr id="4" name="Content Placeholder 3"/>
          <p:cNvSpPr>
            <a:spLocks noGrp="1"/>
          </p:cNvSpPr>
          <p:nvPr>
            <p:ph sz="half" idx="1"/>
          </p:nvPr>
        </p:nvSpPr>
        <p:spPr>
          <a:xfrm>
            <a:off x="628648" y="1566133"/>
            <a:ext cx="4640930" cy="4216829"/>
          </a:xfrm>
        </p:spPr>
        <p:txBody>
          <a:bodyPr>
            <a:normAutofit fontScale="77500" lnSpcReduction="20000"/>
          </a:bodyPr>
          <a:lstStyle/>
          <a:p>
            <a:pPr marL="0" indent="0">
              <a:buNone/>
            </a:pPr>
            <a:r>
              <a:rPr lang="en-US" sz="3100" dirty="0"/>
              <a:t>Brain Development</a:t>
            </a:r>
          </a:p>
          <a:p>
            <a:pPr>
              <a:lnSpc>
                <a:spcPct val="120000"/>
              </a:lnSpc>
            </a:pPr>
            <a:r>
              <a:rPr lang="en-US" dirty="0"/>
              <a:t>Develops from the bottom up</a:t>
            </a:r>
          </a:p>
          <a:p>
            <a:pPr>
              <a:lnSpc>
                <a:spcPct val="120000"/>
              </a:lnSpc>
            </a:pPr>
            <a:r>
              <a:rPr lang="en-US" dirty="0"/>
              <a:t>Early childhood is period of greatest growth</a:t>
            </a:r>
          </a:p>
          <a:p>
            <a:pPr>
              <a:lnSpc>
                <a:spcPct val="120000"/>
              </a:lnSpc>
            </a:pPr>
            <a:r>
              <a:rPr lang="en-US" dirty="0"/>
              <a:t>At 80% of adult size by age 3</a:t>
            </a:r>
          </a:p>
          <a:p>
            <a:pPr>
              <a:lnSpc>
                <a:spcPct val="120000"/>
              </a:lnSpc>
            </a:pPr>
            <a:r>
              <a:rPr lang="en-US" dirty="0"/>
              <a:t>Streamlines connections </a:t>
            </a:r>
            <a:br>
              <a:rPr lang="en-US" dirty="0"/>
            </a:br>
            <a:r>
              <a:rPr lang="en-US" dirty="0"/>
              <a:t>over time</a:t>
            </a:r>
          </a:p>
          <a:p>
            <a:pPr>
              <a:lnSpc>
                <a:spcPct val="120000"/>
              </a:lnSpc>
            </a:pPr>
            <a:r>
              <a:rPr lang="en-US" dirty="0"/>
              <a:t>Thinking brain and emotional brain better coordinated over time</a:t>
            </a:r>
          </a:p>
          <a:p>
            <a:endParaRPr lang="en-US"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44</a:t>
            </a:fld>
            <a:endParaRPr lang="en-US" dirty="0"/>
          </a:p>
        </p:txBody>
      </p:sp>
    </p:spTree>
    <p:extLst>
      <p:ext uri="{BB962C8B-B14F-4D97-AF65-F5344CB8AC3E}">
        <p14:creationId xmlns:p14="http://schemas.microsoft.com/office/powerpoint/2010/main" val="89795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85" y="1720850"/>
            <a:ext cx="3674380" cy="3354030"/>
          </a:xfrm>
          <a:prstGeom prst="rect">
            <a:avLst/>
          </a:prstGeom>
        </p:spPr>
      </p:pic>
      <p:sp>
        <p:nvSpPr>
          <p:cNvPr id="3" name="Title 2"/>
          <p:cNvSpPr>
            <a:spLocks noGrp="1"/>
          </p:cNvSpPr>
          <p:nvPr>
            <p:ph type="title"/>
          </p:nvPr>
        </p:nvSpPr>
        <p:spPr/>
        <p:txBody>
          <a:bodyPr/>
          <a:lstStyle/>
          <a:p>
            <a:r>
              <a:rPr lang="en-US" dirty="0"/>
              <a:t>EFFECTS OF COMPLEX TRAUMA</a:t>
            </a:r>
          </a:p>
        </p:txBody>
      </p:sp>
      <p:sp>
        <p:nvSpPr>
          <p:cNvPr id="4" name="Content Placeholder 3"/>
          <p:cNvSpPr>
            <a:spLocks noGrp="1"/>
          </p:cNvSpPr>
          <p:nvPr>
            <p:ph sz="half" idx="1"/>
          </p:nvPr>
        </p:nvSpPr>
        <p:spPr>
          <a:xfrm>
            <a:off x="628649" y="1566133"/>
            <a:ext cx="4173258" cy="4216829"/>
          </a:xfrm>
        </p:spPr>
        <p:txBody>
          <a:bodyPr>
            <a:normAutofit/>
          </a:bodyPr>
          <a:lstStyle/>
          <a:p>
            <a:pPr marL="0" indent="0">
              <a:buNone/>
            </a:pPr>
            <a:r>
              <a:rPr lang="en-US" sz="2400" dirty="0"/>
              <a:t>Brain development is influenced by </a:t>
            </a:r>
            <a:r>
              <a:rPr lang="en-US" sz="2400" b="1" dirty="0"/>
              <a:t>genetics</a:t>
            </a:r>
            <a:r>
              <a:rPr lang="en-US" sz="2400" dirty="0"/>
              <a:t>, the </a:t>
            </a:r>
            <a:r>
              <a:rPr lang="en-US" sz="2400" b="1" dirty="0"/>
              <a:t>environment</a:t>
            </a:r>
            <a:r>
              <a:rPr lang="en-US" sz="2400" dirty="0"/>
              <a:t>, and early </a:t>
            </a:r>
            <a:r>
              <a:rPr lang="en-US" sz="2400" b="1" dirty="0"/>
              <a:t>experiences</a:t>
            </a:r>
            <a:r>
              <a:rPr lang="en-US" sz="2400" dirty="0"/>
              <a:t>.</a:t>
            </a:r>
          </a:p>
        </p:txBody>
      </p:sp>
      <p:sp>
        <p:nvSpPr>
          <p:cNvPr id="2" name="Slide Number Placeholder 1"/>
          <p:cNvSpPr>
            <a:spLocks noGrp="1"/>
          </p:cNvSpPr>
          <p:nvPr>
            <p:ph type="sldNum" sz="quarter" idx="12"/>
          </p:nvPr>
        </p:nvSpPr>
        <p:spPr/>
        <p:txBody>
          <a:bodyPr/>
          <a:lstStyle/>
          <a:p>
            <a:fld id="{3FA74046-0996-E442-BF3B-2B063B1EE86B}" type="slidenum">
              <a:rPr lang="en-US" smtClean="0"/>
              <a:pPr/>
              <a:t>45</a:t>
            </a:fld>
            <a:endParaRPr lang="en-US" dirty="0"/>
          </a:p>
        </p:txBody>
      </p:sp>
    </p:spTree>
    <p:extLst>
      <p:ext uri="{BB962C8B-B14F-4D97-AF65-F5344CB8AC3E}">
        <p14:creationId xmlns:p14="http://schemas.microsoft.com/office/powerpoint/2010/main" val="1333072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4" name="Title 3"/>
          <p:cNvSpPr>
            <a:spLocks noGrp="1"/>
          </p:cNvSpPr>
          <p:nvPr>
            <p:ph type="title"/>
          </p:nvPr>
        </p:nvSpPr>
        <p:spPr/>
        <p:txBody>
          <a:bodyPr/>
          <a:lstStyle/>
          <a:p>
            <a:r>
              <a:rPr lang="en-US" dirty="0"/>
              <a:t>EFFECTS OF COMPLEX TRAUMA</a:t>
            </a:r>
          </a:p>
        </p:txBody>
      </p:sp>
      <p:sp>
        <p:nvSpPr>
          <p:cNvPr id="5" name="Content Placeholder 4"/>
          <p:cNvSpPr>
            <a:spLocks noGrp="1"/>
          </p:cNvSpPr>
          <p:nvPr>
            <p:ph sz="half" idx="1"/>
          </p:nvPr>
        </p:nvSpPr>
        <p:spPr/>
        <p:txBody>
          <a:bodyPr/>
          <a:lstStyle/>
          <a:p>
            <a:pPr marL="0" indent="0">
              <a:buNone/>
            </a:pPr>
            <a:r>
              <a:rPr lang="en-US" sz="2400" dirty="0"/>
              <a:t>The brain under constant threat:</a:t>
            </a:r>
          </a:p>
          <a:p>
            <a:r>
              <a:rPr lang="en-US" sz="2400" dirty="0"/>
              <a:t>Emotional brain is over-reactive and constantly in survival mode </a:t>
            </a:r>
          </a:p>
          <a:p>
            <a:r>
              <a:rPr lang="en-US" sz="2400" dirty="0"/>
              <a:t>Thinking brain is underdeveloped</a:t>
            </a:r>
          </a:p>
          <a:p>
            <a:endParaRPr lang="en-US" dirty="0"/>
          </a:p>
        </p:txBody>
      </p:sp>
      <p:pic>
        <p:nvPicPr>
          <p:cNvPr id="6" name="Picture 5">
            <a:extLst>
              <a:ext uri="{FF2B5EF4-FFF2-40B4-BE49-F238E27FC236}">
                <a16:creationId xmlns:a16="http://schemas.microsoft.com/office/drawing/2014/main" id="{C666D073-C43C-7F43-9043-9796D7059195}"/>
              </a:ext>
            </a:extLst>
          </p:cNvPr>
          <p:cNvPicPr>
            <a:picLocks noChangeAspect="1"/>
          </p:cNvPicPr>
          <p:nvPr/>
        </p:nvPicPr>
        <p:blipFill>
          <a:blip r:embed="rId3"/>
          <a:stretch>
            <a:fillRect/>
          </a:stretch>
        </p:blipFill>
        <p:spPr>
          <a:xfrm>
            <a:off x="4572000" y="1573652"/>
            <a:ext cx="3276600" cy="3149600"/>
          </a:xfrm>
          <a:prstGeom prst="rect">
            <a:avLst/>
          </a:prstGeom>
        </p:spPr>
      </p:pic>
      <p:sp>
        <p:nvSpPr>
          <p:cNvPr id="2" name="Slide Number Placeholder 1"/>
          <p:cNvSpPr>
            <a:spLocks noGrp="1"/>
          </p:cNvSpPr>
          <p:nvPr>
            <p:ph type="sldNum" sz="quarter" idx="12"/>
          </p:nvPr>
        </p:nvSpPr>
        <p:spPr/>
        <p:txBody>
          <a:bodyPr/>
          <a:lstStyle/>
          <a:p>
            <a:fld id="{3FA74046-0996-E442-BF3B-2B063B1EE86B}" type="slidenum">
              <a:rPr lang="en-US" smtClean="0"/>
              <a:pPr/>
              <a:t>46</a:t>
            </a:fld>
            <a:endParaRPr lang="en-US" dirty="0"/>
          </a:p>
        </p:txBody>
      </p:sp>
    </p:spTree>
    <p:extLst>
      <p:ext uri="{BB962C8B-B14F-4D97-AF65-F5344CB8AC3E}">
        <p14:creationId xmlns:p14="http://schemas.microsoft.com/office/powerpoint/2010/main" val="2016837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COMPLEX TRAUMA</a:t>
            </a:r>
          </a:p>
        </p:txBody>
      </p:sp>
      <p:sp>
        <p:nvSpPr>
          <p:cNvPr id="3" name="Content Placeholder 2"/>
          <p:cNvSpPr>
            <a:spLocks noGrp="1"/>
          </p:cNvSpPr>
          <p:nvPr>
            <p:ph idx="1"/>
          </p:nvPr>
        </p:nvSpPr>
        <p:spPr/>
        <p:txBody>
          <a:bodyPr>
            <a:normAutofit/>
          </a:bodyPr>
          <a:lstStyle/>
          <a:p>
            <a:pPr marL="0" indent="0">
              <a:buNone/>
            </a:pPr>
            <a:r>
              <a:rPr lang="en-US" dirty="0"/>
              <a:t>Key areas affected by complex trauma:</a:t>
            </a:r>
          </a:p>
          <a:p>
            <a:r>
              <a:rPr lang="en-US" dirty="0"/>
              <a:t>Relationships</a:t>
            </a:r>
          </a:p>
          <a:p>
            <a:r>
              <a:rPr lang="en-US" dirty="0"/>
              <a:t>Emotional regulation</a:t>
            </a:r>
          </a:p>
          <a:p>
            <a:r>
              <a:rPr lang="en-US" dirty="0"/>
              <a:t>Behavior</a:t>
            </a:r>
          </a:p>
          <a:p>
            <a:r>
              <a:rPr lang="en-US" dirty="0"/>
              <a:t>Cognition</a:t>
            </a:r>
          </a:p>
          <a:p>
            <a:r>
              <a:rPr lang="en-US" dirty="0"/>
              <a:t>Dissociation</a:t>
            </a:r>
          </a:p>
          <a:p>
            <a:r>
              <a:rPr lang="en-US" dirty="0"/>
              <a:t>Self-concept and future orientation</a:t>
            </a:r>
          </a:p>
        </p:txBody>
      </p:sp>
      <p:sp>
        <p:nvSpPr>
          <p:cNvPr id="4" name="Slide Number Placeholder 3"/>
          <p:cNvSpPr>
            <a:spLocks noGrp="1"/>
          </p:cNvSpPr>
          <p:nvPr>
            <p:ph type="sldNum" sz="quarter" idx="12"/>
          </p:nvPr>
        </p:nvSpPr>
        <p:spPr/>
        <p:txBody>
          <a:bodyPr/>
          <a:lstStyle/>
          <a:p>
            <a:fld id="{3FA74046-0996-E442-BF3B-2B063B1EE86B}" type="slidenum">
              <a:rPr lang="en-US" smtClean="0"/>
              <a:pPr/>
              <a:t>47</a:t>
            </a:fld>
            <a:endParaRPr lang="en-US" dirty="0"/>
          </a:p>
        </p:txBody>
      </p:sp>
    </p:spTree>
    <p:extLst>
      <p:ext uri="{BB962C8B-B14F-4D97-AF65-F5344CB8AC3E}">
        <p14:creationId xmlns:p14="http://schemas.microsoft.com/office/powerpoint/2010/main" val="4187907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 PART 3</a:t>
            </a:r>
          </a:p>
        </p:txBody>
      </p:sp>
      <p:sp>
        <p:nvSpPr>
          <p:cNvPr id="3" name="Content Placeholder 2"/>
          <p:cNvSpPr>
            <a:spLocks noGrp="1"/>
          </p:cNvSpPr>
          <p:nvPr>
            <p:ph idx="1"/>
          </p:nvPr>
        </p:nvSpPr>
        <p:spPr>
          <a:xfrm>
            <a:off x="628650" y="1569307"/>
            <a:ext cx="7886700" cy="4523379"/>
          </a:xfrm>
        </p:spPr>
        <p:txBody>
          <a:bodyPr>
            <a:noAutofit/>
          </a:bodyPr>
          <a:lstStyle/>
          <a:p>
            <a:pPr>
              <a:lnSpc>
                <a:spcPct val="110000"/>
              </a:lnSpc>
            </a:pPr>
            <a:r>
              <a:rPr lang="en-US" sz="2000" dirty="0"/>
              <a:t>Key environmental and individual factors impact a child’s response to trauma and risk for negative effects.</a:t>
            </a:r>
          </a:p>
          <a:p>
            <a:pPr>
              <a:lnSpc>
                <a:spcPct val="110000"/>
              </a:lnSpc>
            </a:pPr>
            <a:r>
              <a:rPr lang="en-US" sz="2000" dirty="0"/>
              <a:t>There are a number of possible trajectories for youth following a traumatic event.</a:t>
            </a:r>
          </a:p>
          <a:p>
            <a:pPr>
              <a:lnSpc>
                <a:spcPct val="110000"/>
              </a:lnSpc>
            </a:pPr>
            <a:r>
              <a:rPr lang="en-US" sz="2000" dirty="0"/>
              <a:t>Most youth who experience a traumatic event do not develop significant mental health issues; however, some continue to struggle.</a:t>
            </a:r>
          </a:p>
          <a:p>
            <a:pPr>
              <a:lnSpc>
                <a:spcPct val="110000"/>
              </a:lnSpc>
            </a:pPr>
            <a:r>
              <a:rPr lang="en-US" sz="2000" dirty="0"/>
              <a:t>Chronic interpersonal trauma that begins early changes the way the brain develops and can impact all areas of functioning into adulthood.</a:t>
            </a:r>
          </a:p>
          <a:p>
            <a:pPr>
              <a:lnSpc>
                <a:spcPct val="110000"/>
              </a:lnSpc>
            </a:pPr>
            <a:r>
              <a:rPr lang="en-US" sz="2000" dirty="0"/>
              <a:t>Adults play a critical role in preventing and reducing the negative effects of stress on children. </a:t>
            </a:r>
          </a:p>
        </p:txBody>
      </p:sp>
      <p:sp>
        <p:nvSpPr>
          <p:cNvPr id="2" name="Slide Number Placeholder 1"/>
          <p:cNvSpPr>
            <a:spLocks noGrp="1"/>
          </p:cNvSpPr>
          <p:nvPr>
            <p:ph type="sldNum" sz="quarter" idx="12"/>
          </p:nvPr>
        </p:nvSpPr>
        <p:spPr/>
        <p:txBody>
          <a:bodyPr/>
          <a:lstStyle/>
          <a:p>
            <a:fld id="{3FA74046-0996-E442-BF3B-2B063B1EE86B}" type="slidenum">
              <a:rPr lang="en-US" smtClean="0"/>
              <a:pPr/>
              <a:t>48</a:t>
            </a:fld>
            <a:endParaRPr lang="en-US" dirty="0"/>
          </a:p>
        </p:txBody>
      </p:sp>
    </p:spTree>
    <p:extLst>
      <p:ext uri="{BB962C8B-B14F-4D97-AF65-F5344CB8AC3E}">
        <p14:creationId xmlns:p14="http://schemas.microsoft.com/office/powerpoint/2010/main" val="4049736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04008"/>
            <a:ext cx="7886700" cy="2059500"/>
          </a:xfrm>
        </p:spPr>
        <p:txBody>
          <a:bodyPr anchor="b">
            <a:normAutofit/>
          </a:bodyPr>
          <a:lstStyle/>
          <a:p>
            <a:r>
              <a:rPr lang="en-US" sz="3600" dirty="0"/>
              <a:t>PART 3: ACTIVITY/DISCUSSION</a:t>
            </a:r>
          </a:p>
        </p:txBody>
      </p:sp>
      <p:sp>
        <p:nvSpPr>
          <p:cNvPr id="3" name="Slide Number Placeholder 2"/>
          <p:cNvSpPr>
            <a:spLocks noGrp="1"/>
          </p:cNvSpPr>
          <p:nvPr>
            <p:ph type="sldNum" sz="quarter" idx="12"/>
          </p:nvPr>
        </p:nvSpPr>
        <p:spPr/>
        <p:txBody>
          <a:bodyPr/>
          <a:lstStyle/>
          <a:p>
            <a:fld id="{3FA74046-0996-E442-BF3B-2B063B1EE86B}" type="slidenum">
              <a:rPr lang="en-US" smtClean="0"/>
              <a:pPr/>
              <a:t>49</a:t>
            </a:fld>
            <a:endParaRPr lang="en-US" dirty="0"/>
          </a:p>
        </p:txBody>
      </p:sp>
    </p:spTree>
    <p:extLst>
      <p:ext uri="{BB962C8B-B14F-4D97-AF65-F5344CB8AC3E}">
        <p14:creationId xmlns:p14="http://schemas.microsoft.com/office/powerpoint/2010/main" val="51125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PART 1</a:t>
            </a:r>
          </a:p>
        </p:txBody>
      </p:sp>
      <p:sp>
        <p:nvSpPr>
          <p:cNvPr id="3" name="Text Placeholder 2"/>
          <p:cNvSpPr>
            <a:spLocks noGrp="1"/>
          </p:cNvSpPr>
          <p:nvPr>
            <p:ph type="body" idx="1"/>
          </p:nvPr>
        </p:nvSpPr>
        <p:spPr/>
        <p:txBody>
          <a:bodyPr>
            <a:normAutofit/>
          </a:bodyPr>
          <a:lstStyle/>
          <a:p>
            <a:r>
              <a:rPr lang="en-US" sz="3200" dirty="0">
                <a:solidFill>
                  <a:schemeClr val="accent2"/>
                </a:solidFill>
                <a:cs typeface="Calibri" pitchFamily="34" charset="0"/>
                <a:sym typeface="Arial" charset="0"/>
              </a:rPr>
              <a:t>What Is Trauma and Who Is Affected?</a:t>
            </a:r>
          </a:p>
          <a:p>
            <a:r>
              <a:rPr lang="en-US" sz="1800" dirty="0">
                <a:solidFill>
                  <a:schemeClr val="accent2"/>
                </a:solidFill>
                <a:cs typeface="Calibri" pitchFamily="34" charset="0"/>
                <a:sym typeface="Arial" charset="0"/>
              </a:rPr>
              <a:t>Definition of trauma | Types of trauma | Prevalence of childhood trauma</a:t>
            </a:r>
          </a:p>
        </p:txBody>
      </p:sp>
      <p:sp>
        <p:nvSpPr>
          <p:cNvPr id="4" name="Slide Number Placeholder 3"/>
          <p:cNvSpPr>
            <a:spLocks noGrp="1"/>
          </p:cNvSpPr>
          <p:nvPr>
            <p:ph type="sldNum" sz="quarter" idx="12"/>
          </p:nvPr>
        </p:nvSpPr>
        <p:spPr/>
        <p:txBody>
          <a:bodyPr/>
          <a:lstStyle/>
          <a:p>
            <a:fld id="{3FA74046-0996-E442-BF3B-2B063B1EE86B}" type="slidenum">
              <a:rPr lang="en-US" smtClean="0"/>
              <a:pPr/>
              <a:t>5</a:t>
            </a:fld>
            <a:endParaRPr lang="en-US" dirty="0"/>
          </a:p>
        </p:txBody>
      </p:sp>
    </p:spTree>
    <p:extLst>
      <p:ext uri="{BB962C8B-B14F-4D97-AF65-F5344CB8AC3E}">
        <p14:creationId xmlns:p14="http://schemas.microsoft.com/office/powerpoint/2010/main" val="3943702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a:t>
            </a:r>
          </a:p>
        </p:txBody>
      </p:sp>
      <p:sp>
        <p:nvSpPr>
          <p:cNvPr id="4" name="Text Placeholder 3"/>
          <p:cNvSpPr>
            <a:spLocks noGrp="1"/>
          </p:cNvSpPr>
          <p:nvPr>
            <p:ph type="body" idx="1"/>
          </p:nvPr>
        </p:nvSpPr>
        <p:spPr/>
        <p:txBody>
          <a:bodyPr>
            <a:normAutofit/>
          </a:bodyPr>
          <a:lstStyle/>
          <a:p>
            <a:r>
              <a:rPr lang="en-US" sz="3500" dirty="0"/>
              <a:t>What Does This Mean for Schools?</a:t>
            </a:r>
          </a:p>
          <a:p>
            <a:r>
              <a:rPr lang="en-US" sz="1800" dirty="0"/>
              <a:t>Impact of Trauma on Students, Parents, Staff and Schools |</a:t>
            </a:r>
            <a:br>
              <a:rPr lang="en-US" sz="1800" dirty="0"/>
            </a:br>
            <a:r>
              <a:rPr lang="en-US" sz="1800" dirty="0"/>
              <a:t>Trauma-Sensitive Schools: A Universal Response</a:t>
            </a:r>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FA74046-0996-E442-BF3B-2B063B1EE86B}" type="slidenum">
              <a:rPr lang="en-US" smtClean="0"/>
              <a:pPr/>
              <a:t>50</a:t>
            </a:fld>
            <a:endParaRPr lang="en-US" dirty="0"/>
          </a:p>
        </p:txBody>
      </p:sp>
    </p:spTree>
    <p:extLst>
      <p:ext uri="{BB962C8B-B14F-4D97-AF65-F5344CB8AC3E}">
        <p14:creationId xmlns:p14="http://schemas.microsoft.com/office/powerpoint/2010/main" val="2352918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p:txBody>
          <a:bodyPr/>
          <a:lstStyle/>
          <a:p>
            <a:r>
              <a:rPr lang="en-US" dirty="0"/>
              <a:t>IMPACT OF TRAUMA ON STUDENTS</a:t>
            </a:r>
          </a:p>
        </p:txBody>
      </p:sp>
      <p:sp>
        <p:nvSpPr>
          <p:cNvPr id="17" name="Content Placeholder 2"/>
          <p:cNvSpPr>
            <a:spLocks noGrp="1"/>
          </p:cNvSpPr>
          <p:nvPr>
            <p:ph idx="1"/>
          </p:nvPr>
        </p:nvSpPr>
        <p:spPr/>
        <p:txBody>
          <a:bodyPr>
            <a:normAutofit fontScale="92500"/>
          </a:bodyPr>
          <a:lstStyle/>
          <a:p>
            <a:pPr lvl="0"/>
            <a:r>
              <a:rPr lang="en-US" sz="2400" dirty="0"/>
              <a:t>Physical symptoms such as headaches, stomachaches, poor appetite, and decline in self-care</a:t>
            </a:r>
          </a:p>
          <a:p>
            <a:pPr lvl="0"/>
            <a:r>
              <a:rPr lang="en-US" sz="2400" dirty="0"/>
              <a:t>Intense feelings of fear, anxiety, and concern for their safety</a:t>
            </a:r>
          </a:p>
          <a:p>
            <a:pPr lvl="0"/>
            <a:r>
              <a:rPr lang="en-US" sz="2400" dirty="0"/>
              <a:t>Difficulty identifying how they are feeling and controlling their emotional reactions</a:t>
            </a:r>
          </a:p>
          <a:p>
            <a:pPr lvl="0"/>
            <a:r>
              <a:rPr lang="en-US" sz="2400" dirty="0"/>
              <a:t>Angry or aggressive outbursts</a:t>
            </a:r>
          </a:p>
          <a:p>
            <a:pPr lvl="0"/>
            <a:r>
              <a:rPr lang="en-US" sz="2400" dirty="0"/>
              <a:t>A desire to withdraw from peers and adults</a:t>
            </a:r>
          </a:p>
          <a:p>
            <a:pPr lvl="0"/>
            <a:r>
              <a:rPr lang="en-US" sz="2400" dirty="0"/>
              <a:t>A tendency to engage in risk-taking behaviors</a:t>
            </a:r>
          </a:p>
          <a:p>
            <a:pPr lvl="0"/>
            <a:r>
              <a:rPr lang="en-US" sz="2400" dirty="0"/>
              <a:t>Trouble trusting adults and peers, reading social cues, and building relationships</a:t>
            </a:r>
          </a:p>
        </p:txBody>
      </p:sp>
      <p:sp>
        <p:nvSpPr>
          <p:cNvPr id="3" name="Slide Number Placeholder 2"/>
          <p:cNvSpPr>
            <a:spLocks noGrp="1"/>
          </p:cNvSpPr>
          <p:nvPr>
            <p:ph type="sldNum" sz="quarter" idx="12"/>
          </p:nvPr>
        </p:nvSpPr>
        <p:spPr/>
        <p:txBody>
          <a:bodyPr/>
          <a:lstStyle/>
          <a:p>
            <a:fld id="{3FA74046-0996-E442-BF3B-2B063B1EE86B}" type="slidenum">
              <a:rPr lang="en-US" smtClean="0"/>
              <a:pPr/>
              <a:t>51</a:t>
            </a:fld>
            <a:endParaRPr lang="en-US" dirty="0"/>
          </a:p>
        </p:txBody>
      </p:sp>
    </p:spTree>
    <p:extLst>
      <p:ext uri="{BB962C8B-B14F-4D97-AF65-F5344CB8AC3E}">
        <p14:creationId xmlns:p14="http://schemas.microsoft.com/office/powerpoint/2010/main" val="1780939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STUDENTS</a:t>
            </a:r>
          </a:p>
        </p:txBody>
      </p:sp>
      <p:sp>
        <p:nvSpPr>
          <p:cNvPr id="12" name="Content Placeholder 2"/>
          <p:cNvSpPr>
            <a:spLocks noGrp="1"/>
          </p:cNvSpPr>
          <p:nvPr>
            <p:ph idx="1"/>
          </p:nvPr>
        </p:nvSpPr>
        <p:spPr/>
        <p:txBody>
          <a:bodyPr>
            <a:noAutofit/>
          </a:bodyPr>
          <a:lstStyle/>
          <a:p>
            <a:pPr marL="171450" lvl="0" indent="-171450">
              <a:buFont typeface="Arial" charset="0"/>
              <a:buChar char="•"/>
            </a:pPr>
            <a:r>
              <a:rPr lang="en-US" sz="2400" dirty="0"/>
              <a:t>Difficulty paying attention and learning</a:t>
            </a:r>
          </a:p>
          <a:p>
            <a:pPr marL="171450" lvl="0" indent="-171450">
              <a:buFont typeface="Arial" charset="0"/>
              <a:buChar char="•"/>
            </a:pPr>
            <a:r>
              <a:rPr lang="en-US" sz="2400" dirty="0"/>
              <a:t>More time out of the classroom</a:t>
            </a:r>
          </a:p>
          <a:p>
            <a:pPr marL="171450" lvl="0" indent="-171450">
              <a:buFont typeface="Arial" charset="0"/>
              <a:buChar char="•"/>
            </a:pPr>
            <a:r>
              <a:rPr lang="en-US" sz="2400" dirty="0"/>
              <a:t>Increased isolation</a:t>
            </a:r>
          </a:p>
          <a:p>
            <a:pPr marL="171450" lvl="0" indent="-171450">
              <a:buFont typeface="Arial" charset="0"/>
              <a:buChar char="•"/>
            </a:pPr>
            <a:r>
              <a:rPr lang="en-US" sz="2400" dirty="0"/>
              <a:t>School absences</a:t>
            </a:r>
          </a:p>
          <a:p>
            <a:pPr marL="171450" lvl="0" indent="-171450">
              <a:buFont typeface="Arial" charset="0"/>
              <a:buChar char="•"/>
            </a:pPr>
            <a:r>
              <a:rPr lang="en-US" sz="2400" dirty="0"/>
              <a:t>More suspensions or expulsions</a:t>
            </a:r>
          </a:p>
          <a:p>
            <a:pPr marL="171450" lvl="0" indent="-171450">
              <a:buFont typeface="Arial" charset="0"/>
              <a:buChar char="•"/>
            </a:pPr>
            <a:r>
              <a:rPr lang="en-US" sz="2400" dirty="0"/>
              <a:t>Higher referral rates to special education</a:t>
            </a:r>
          </a:p>
          <a:p>
            <a:pPr marL="171450" lvl="0" indent="-171450">
              <a:buFont typeface="Arial" charset="0"/>
              <a:buChar char="•"/>
            </a:pPr>
            <a:r>
              <a:rPr lang="en-US" sz="2400" dirty="0"/>
              <a:t>Poor test scores and an increased risk of failing grades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52</a:t>
            </a:fld>
            <a:endParaRPr lang="en-US" dirty="0"/>
          </a:p>
        </p:txBody>
      </p:sp>
    </p:spTree>
    <p:extLst>
      <p:ext uri="{BB962C8B-B14F-4D97-AF65-F5344CB8AC3E}">
        <p14:creationId xmlns:p14="http://schemas.microsoft.com/office/powerpoint/2010/main" val="2027870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PARENTS</a:t>
            </a:r>
          </a:p>
        </p:txBody>
      </p:sp>
      <p:sp>
        <p:nvSpPr>
          <p:cNvPr id="17" name="Content Placeholder 2"/>
          <p:cNvSpPr>
            <a:spLocks noGrp="1"/>
          </p:cNvSpPr>
          <p:nvPr>
            <p:ph idx="1"/>
          </p:nvPr>
        </p:nvSpPr>
        <p:spPr/>
        <p:txBody>
          <a:bodyPr>
            <a:noAutofit/>
          </a:bodyPr>
          <a:lstStyle/>
          <a:p>
            <a:pPr marL="171450" lvl="0" indent="-171450">
              <a:buFont typeface="Arial" charset="0"/>
              <a:buChar char="•"/>
            </a:pPr>
            <a:r>
              <a:rPr lang="en-US" sz="2400" dirty="0"/>
              <a:t>Difficulty managing emotions and controlling behaviors when interacting with school staff</a:t>
            </a:r>
          </a:p>
          <a:p>
            <a:pPr marL="171450" lvl="0" indent="-171450">
              <a:buFont typeface="Arial" charset="0"/>
              <a:buChar char="•"/>
            </a:pPr>
            <a:r>
              <a:rPr lang="en-US" sz="2400" dirty="0"/>
              <a:t>Difficulty forming relationships</a:t>
            </a:r>
          </a:p>
          <a:p>
            <a:pPr marL="171450" lvl="0" indent="-171450">
              <a:buFont typeface="Arial" charset="0"/>
              <a:buChar char="•"/>
            </a:pPr>
            <a:r>
              <a:rPr lang="en-US" sz="2400" dirty="0"/>
              <a:t>Increased risk for substance abuse, depression, and PTSD that negatively impact parenting </a:t>
            </a:r>
          </a:p>
          <a:p>
            <a:pPr marL="171450" lvl="0" indent="-171450">
              <a:buFont typeface="Arial" charset="0"/>
              <a:buChar char="•"/>
            </a:pPr>
            <a:r>
              <a:rPr lang="en-US" sz="2400" dirty="0"/>
              <a:t>Trouble managing stress related to their child’s difficult behaviors</a:t>
            </a:r>
          </a:p>
          <a:p>
            <a:pPr marL="171450" indent="-171450">
              <a:buFont typeface="Arial" charset="0"/>
              <a:buChar char="•"/>
            </a:pPr>
            <a:r>
              <a:rPr lang="en-US" sz="2400" dirty="0"/>
              <a:t>Feelings of embarrassment, shame, fear, or guilt about their child’s behaviors or needs </a:t>
            </a:r>
          </a:p>
          <a:p>
            <a:pPr marL="171450" indent="-171450">
              <a:buFont typeface="Arial" charset="0"/>
              <a:buChar char="•"/>
            </a:pPr>
            <a:r>
              <a:rPr lang="en-US" sz="2400" dirty="0"/>
              <a:t>Difficulty helping their children cope</a:t>
            </a:r>
          </a:p>
        </p:txBody>
      </p:sp>
      <p:sp>
        <p:nvSpPr>
          <p:cNvPr id="2" name="Slide Number Placeholder 1"/>
          <p:cNvSpPr>
            <a:spLocks noGrp="1"/>
          </p:cNvSpPr>
          <p:nvPr>
            <p:ph type="sldNum" sz="quarter" idx="12"/>
          </p:nvPr>
        </p:nvSpPr>
        <p:spPr/>
        <p:txBody>
          <a:bodyPr/>
          <a:lstStyle/>
          <a:p>
            <a:fld id="{3FA74046-0996-E442-BF3B-2B063B1EE86B}" type="slidenum">
              <a:rPr lang="en-US" smtClean="0"/>
              <a:pPr/>
              <a:t>53</a:t>
            </a:fld>
            <a:endParaRPr lang="en-US" dirty="0"/>
          </a:p>
        </p:txBody>
      </p:sp>
    </p:spTree>
    <p:extLst>
      <p:ext uri="{BB962C8B-B14F-4D97-AF65-F5344CB8AC3E}">
        <p14:creationId xmlns:p14="http://schemas.microsoft.com/office/powerpoint/2010/main" val="1191296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STAFF</a:t>
            </a:r>
          </a:p>
        </p:txBody>
      </p:sp>
      <p:sp>
        <p:nvSpPr>
          <p:cNvPr id="17" name="Content Placeholder 2"/>
          <p:cNvSpPr>
            <a:spLocks noGrp="1"/>
          </p:cNvSpPr>
          <p:nvPr>
            <p:ph idx="1"/>
          </p:nvPr>
        </p:nvSpPr>
        <p:spPr/>
        <p:txBody>
          <a:bodyPr>
            <a:noAutofit/>
          </a:bodyPr>
          <a:lstStyle/>
          <a:p>
            <a:pPr marL="171450" lvl="0" indent="-171450">
              <a:buFont typeface="Arial" charset="0"/>
              <a:buChar char="•"/>
            </a:pPr>
            <a:r>
              <a:rPr lang="en-US" sz="2400" dirty="0"/>
              <a:t>Increased anxiety</a:t>
            </a:r>
          </a:p>
          <a:p>
            <a:pPr marL="171450" lvl="0" indent="-171450">
              <a:buFont typeface="Arial" charset="0"/>
              <a:buChar char="•"/>
            </a:pPr>
            <a:r>
              <a:rPr lang="en-US" sz="2400" dirty="0"/>
              <a:t>Reduced energy and focus</a:t>
            </a:r>
          </a:p>
          <a:p>
            <a:pPr marL="171450" lvl="0" indent="-171450">
              <a:buFont typeface="Arial" charset="0"/>
              <a:buChar char="•"/>
            </a:pPr>
            <a:r>
              <a:rPr lang="en-US" sz="2400" dirty="0"/>
              <a:t>Trouble regulating emotions</a:t>
            </a:r>
          </a:p>
          <a:p>
            <a:pPr marL="171450" lvl="0" indent="-171450">
              <a:buFont typeface="Arial" charset="0"/>
              <a:buChar char="•"/>
            </a:pPr>
            <a:r>
              <a:rPr lang="en-US" sz="2400" dirty="0"/>
              <a:t>Difficulty managing responses to students and parents</a:t>
            </a:r>
          </a:p>
          <a:p>
            <a:pPr marL="171450" lvl="0" indent="-171450">
              <a:buFont typeface="Arial" charset="0"/>
              <a:buChar char="•"/>
            </a:pPr>
            <a:r>
              <a:rPr lang="en-US" sz="2400" dirty="0"/>
              <a:t>Diminished capacity to maintain positive teacher-student and teacher-parent relationships</a:t>
            </a:r>
          </a:p>
          <a:p>
            <a:pPr marL="171450" lvl="0" indent="-171450">
              <a:buFont typeface="Arial" charset="0"/>
              <a:buChar char="•"/>
            </a:pPr>
            <a:r>
              <a:rPr lang="en-US" sz="2400" dirty="0"/>
              <a:t>Poor attendance or work performance</a:t>
            </a:r>
          </a:p>
          <a:p>
            <a:endParaRPr lang="en-US" sz="2400" dirty="0"/>
          </a:p>
          <a:p>
            <a:pPr marL="171450" lvl="0" indent="-171450">
              <a:buFont typeface="Arial" charset="0"/>
              <a:buChar char="•"/>
            </a:pPr>
            <a:endParaRPr lang="en-US" sz="24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54</a:t>
            </a:fld>
            <a:endParaRPr lang="en-US" dirty="0"/>
          </a:p>
        </p:txBody>
      </p:sp>
    </p:spTree>
    <p:extLst>
      <p:ext uri="{BB962C8B-B14F-4D97-AF65-F5344CB8AC3E}">
        <p14:creationId xmlns:p14="http://schemas.microsoft.com/office/powerpoint/2010/main" val="1218482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STAFF</a:t>
            </a:r>
          </a:p>
        </p:txBody>
      </p:sp>
      <p:sp>
        <p:nvSpPr>
          <p:cNvPr id="17" name="Content Placeholder 2"/>
          <p:cNvSpPr>
            <a:spLocks noGrp="1"/>
          </p:cNvSpPr>
          <p:nvPr>
            <p:ph idx="1"/>
          </p:nvPr>
        </p:nvSpPr>
        <p:spPr/>
        <p:txBody>
          <a:bodyPr>
            <a:noAutofit/>
          </a:bodyPr>
          <a:lstStyle/>
          <a:p>
            <a:pPr marL="0" indent="0">
              <a:buNone/>
            </a:pPr>
            <a:r>
              <a:rPr lang="en-US" sz="2400" b="1" dirty="0"/>
              <a:t>Secondary traumatic stress: </a:t>
            </a:r>
            <a:r>
              <a:rPr lang="en-US" sz="2400" dirty="0"/>
              <a:t>The presence of PTSD symptoms caused by indirect exposure to other people’s traumatic experiences. </a:t>
            </a:r>
          </a:p>
          <a:p>
            <a:pPr marL="0" indent="0">
              <a:spcBef>
                <a:spcPts val="1800"/>
              </a:spcBef>
              <a:buNone/>
            </a:pPr>
            <a:r>
              <a:rPr lang="en-US" sz="2400" b="1" dirty="0"/>
              <a:t>Vicarious trauma: </a:t>
            </a:r>
            <a:r>
              <a:rPr lang="en-US" sz="2400" dirty="0"/>
              <a:t>The cumulative effect of working with traumatized students and their families that leads to negative changes in how staff view themselves, others, and the world. </a:t>
            </a:r>
          </a:p>
          <a:p>
            <a:pPr marL="171450" lvl="0" indent="-171450">
              <a:buFont typeface="Arial" charset="0"/>
              <a:buChar char="•"/>
            </a:pPr>
            <a:endParaRPr lang="en-US" sz="2400" dirty="0"/>
          </a:p>
        </p:txBody>
      </p:sp>
      <p:sp>
        <p:nvSpPr>
          <p:cNvPr id="2" name="Slide Number Placeholder 1"/>
          <p:cNvSpPr>
            <a:spLocks noGrp="1"/>
          </p:cNvSpPr>
          <p:nvPr>
            <p:ph type="sldNum" sz="quarter" idx="12"/>
          </p:nvPr>
        </p:nvSpPr>
        <p:spPr/>
        <p:txBody>
          <a:bodyPr/>
          <a:lstStyle/>
          <a:p>
            <a:fld id="{3FA74046-0996-E442-BF3B-2B063B1EE86B}" type="slidenum">
              <a:rPr lang="en-US" smtClean="0"/>
              <a:pPr/>
              <a:t>55</a:t>
            </a:fld>
            <a:endParaRPr lang="en-US" dirty="0"/>
          </a:p>
        </p:txBody>
      </p:sp>
    </p:spTree>
    <p:extLst>
      <p:ext uri="{BB962C8B-B14F-4D97-AF65-F5344CB8AC3E}">
        <p14:creationId xmlns:p14="http://schemas.microsoft.com/office/powerpoint/2010/main" val="1775316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3" name="Title 2"/>
          <p:cNvSpPr>
            <a:spLocks noGrp="1"/>
          </p:cNvSpPr>
          <p:nvPr>
            <p:ph type="title"/>
          </p:nvPr>
        </p:nvSpPr>
        <p:spPr/>
        <p:txBody>
          <a:bodyPr/>
          <a:lstStyle/>
          <a:p>
            <a:r>
              <a:rPr lang="en-US" dirty="0"/>
              <a:t>Impact Of Trauma On Schools</a:t>
            </a:r>
          </a:p>
        </p:txBody>
      </p:sp>
      <p:sp>
        <p:nvSpPr>
          <p:cNvPr id="17" name="Content Placeholder 2"/>
          <p:cNvSpPr>
            <a:spLocks noGrp="1"/>
          </p:cNvSpPr>
          <p:nvPr>
            <p:ph idx="1"/>
          </p:nvPr>
        </p:nvSpPr>
        <p:spPr/>
        <p:txBody>
          <a:bodyPr>
            <a:noAutofit/>
          </a:bodyPr>
          <a:lstStyle/>
          <a:p>
            <a:pPr marL="171450" lvl="0" indent="-171450">
              <a:buFont typeface="Arial" charset="0"/>
              <a:buChar char="•"/>
            </a:pPr>
            <a:r>
              <a:rPr lang="en-US" sz="2400" dirty="0"/>
              <a:t>Students more likely to escalate </a:t>
            </a:r>
          </a:p>
          <a:p>
            <a:pPr marL="171450" lvl="0" indent="-171450">
              <a:buFont typeface="Arial" charset="0"/>
              <a:buChar char="•"/>
            </a:pPr>
            <a:r>
              <a:rPr lang="en-US" sz="2400" dirty="0"/>
              <a:t>Adults more reactive, controlling, and punitive</a:t>
            </a:r>
          </a:p>
          <a:p>
            <a:pPr marL="171450" lvl="0" indent="-171450">
              <a:buFont typeface="Arial" charset="0"/>
              <a:buChar char="•"/>
            </a:pPr>
            <a:r>
              <a:rPr lang="en-US" sz="2400" dirty="0"/>
              <a:t>Negative impact on school safety and culture</a:t>
            </a:r>
          </a:p>
          <a:p>
            <a:pPr marL="171450" lvl="0" indent="-171450">
              <a:buFont typeface="Arial" charset="0"/>
              <a:buChar char="•"/>
            </a:pPr>
            <a:r>
              <a:rPr lang="en-US" sz="2400" dirty="0"/>
              <a:t>Increased risk for harm</a:t>
            </a:r>
          </a:p>
          <a:p>
            <a:pPr marL="171450" lvl="0" indent="-171450">
              <a:buFont typeface="Arial" charset="0"/>
              <a:buChar char="•"/>
            </a:pPr>
            <a:r>
              <a:rPr lang="en-US" sz="2400" dirty="0"/>
              <a:t>Decrease in academic achievement</a:t>
            </a:r>
          </a:p>
        </p:txBody>
      </p:sp>
      <p:sp>
        <p:nvSpPr>
          <p:cNvPr id="2" name="Slide Number Placeholder 1"/>
          <p:cNvSpPr>
            <a:spLocks noGrp="1"/>
          </p:cNvSpPr>
          <p:nvPr>
            <p:ph type="sldNum" sz="quarter" idx="12"/>
          </p:nvPr>
        </p:nvSpPr>
        <p:spPr/>
        <p:txBody>
          <a:bodyPr/>
          <a:lstStyle/>
          <a:p>
            <a:fld id="{3FA74046-0996-E442-BF3B-2B063B1EE86B}" type="slidenum">
              <a:rPr lang="en-US" smtClean="0"/>
              <a:pPr/>
              <a:t>56</a:t>
            </a:fld>
            <a:endParaRPr lang="en-US" dirty="0"/>
          </a:p>
        </p:txBody>
      </p:sp>
    </p:spTree>
    <p:extLst>
      <p:ext uri="{BB962C8B-B14F-4D97-AF65-F5344CB8AC3E}">
        <p14:creationId xmlns:p14="http://schemas.microsoft.com/office/powerpoint/2010/main" val="1708039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r>
              <a:rPr lang="en-US" sz="4000" b="1" dirty="0">
                <a:solidFill>
                  <a:schemeClr val="bg1"/>
                </a:solidFill>
              </a:rPr>
              <a:t>1</a:t>
            </a:r>
          </a:p>
        </p:txBody>
      </p:sp>
      <p:sp>
        <p:nvSpPr>
          <p:cNvPr id="9" name="TextBox 8"/>
          <p:cNvSpPr txBox="1"/>
          <p:nvPr/>
        </p:nvSpPr>
        <p:spPr>
          <a:xfrm>
            <a:off x="7665372" y="2478157"/>
            <a:ext cx="787400" cy="707886"/>
          </a:xfrm>
          <a:prstGeom prst="rect">
            <a:avLst/>
          </a:prstGeom>
          <a:noFill/>
        </p:spPr>
        <p:txBody>
          <a:bodyPr wrap="square" rtlCol="0">
            <a:spAutoFit/>
          </a:bodyPr>
          <a:lstStyle/>
          <a:p>
            <a:r>
              <a:rPr lang="en-US" sz="4000" b="1" dirty="0">
                <a:solidFill>
                  <a:schemeClr val="bg1"/>
                </a:solidFill>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r>
              <a:rPr lang="en-US" sz="4000" b="1" dirty="0">
                <a:solidFill>
                  <a:schemeClr val="bg1"/>
                </a:solidFill>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r>
              <a:rPr lang="en-US" sz="4000" b="1" dirty="0">
                <a:solidFill>
                  <a:schemeClr val="bg1"/>
                </a:solidFill>
              </a:rPr>
              <a:t>2</a:t>
            </a:r>
          </a:p>
        </p:txBody>
      </p:sp>
      <p:sp>
        <p:nvSpPr>
          <p:cNvPr id="2" name="Title 1"/>
          <p:cNvSpPr>
            <a:spLocks noGrp="1"/>
          </p:cNvSpPr>
          <p:nvPr>
            <p:ph type="title"/>
          </p:nvPr>
        </p:nvSpPr>
        <p:spPr>
          <a:xfrm>
            <a:off x="628650" y="422739"/>
            <a:ext cx="7886700" cy="790834"/>
          </a:xfrm>
        </p:spPr>
        <p:txBody>
          <a:bodyPr>
            <a:normAutofit fontScale="90000"/>
          </a:bodyPr>
          <a:lstStyle/>
          <a:p>
            <a:r>
              <a:rPr lang="en-US" dirty="0"/>
              <a:t>TRAUMA-SENSITIVE SCHOOLS: </a:t>
            </a:r>
            <a:br>
              <a:rPr lang="en-US" dirty="0"/>
            </a:br>
            <a:r>
              <a:rPr lang="en-US" dirty="0"/>
              <a:t>A UNIVERSAL RESPONSE</a:t>
            </a:r>
          </a:p>
        </p:txBody>
      </p:sp>
      <p:sp>
        <p:nvSpPr>
          <p:cNvPr id="17" name="Content Placeholder 2"/>
          <p:cNvSpPr>
            <a:spLocks noGrp="1"/>
          </p:cNvSpPr>
          <p:nvPr>
            <p:ph idx="1"/>
          </p:nvPr>
        </p:nvSpPr>
        <p:spPr/>
        <p:txBody>
          <a:bodyPr>
            <a:noAutofit/>
          </a:bodyPr>
          <a:lstStyle/>
          <a:p>
            <a:r>
              <a:rPr lang="en-US" sz="2400" dirty="0"/>
              <a:t>All school staff members recognize and understand student responses to trauma, and practices that support healing and resilience are embedded schoolwide.</a:t>
            </a:r>
          </a:p>
          <a:p>
            <a:r>
              <a:rPr lang="en-US" sz="2400" dirty="0"/>
              <a:t>May require changes to mission, vision, practices, policies, and culture</a:t>
            </a:r>
          </a:p>
          <a:p>
            <a:r>
              <a:rPr lang="en-US" sz="2400" dirty="0"/>
              <a:t>Ensures support for all students and enhances identification of students with more intensive needs</a:t>
            </a:r>
          </a:p>
          <a:p>
            <a:r>
              <a:rPr lang="en-US" sz="2400" dirty="0"/>
              <a:t>Encourages partnerships with community organizations to ensure needed resources are available</a:t>
            </a:r>
          </a:p>
        </p:txBody>
      </p:sp>
      <p:sp>
        <p:nvSpPr>
          <p:cNvPr id="3" name="Slide Number Placeholder 2"/>
          <p:cNvSpPr>
            <a:spLocks noGrp="1"/>
          </p:cNvSpPr>
          <p:nvPr>
            <p:ph type="sldNum" sz="quarter" idx="12"/>
          </p:nvPr>
        </p:nvSpPr>
        <p:spPr/>
        <p:txBody>
          <a:bodyPr/>
          <a:lstStyle/>
          <a:p>
            <a:fld id="{3FA74046-0996-E442-BF3B-2B063B1EE86B}" type="slidenum">
              <a:rPr lang="en-US" smtClean="0"/>
              <a:pPr/>
              <a:t>57</a:t>
            </a:fld>
            <a:endParaRPr lang="en-US" dirty="0"/>
          </a:p>
        </p:txBody>
      </p:sp>
    </p:spTree>
    <p:extLst>
      <p:ext uri="{BB962C8B-B14F-4D97-AF65-F5344CB8AC3E}">
        <p14:creationId xmlns:p14="http://schemas.microsoft.com/office/powerpoint/2010/main" val="1497725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54341"/>
            <a:ext cx="7886700" cy="2059500"/>
          </a:xfrm>
          <a:noFill/>
        </p:spPr>
        <p:txBody>
          <a:bodyPr anchor="b">
            <a:normAutofit/>
          </a:bodyPr>
          <a:lstStyle/>
          <a:p>
            <a:r>
              <a:rPr lang="en-US" sz="3600" dirty="0"/>
              <a:t>PART 4: ACTIVITY/DISCUSSION</a:t>
            </a:r>
          </a:p>
        </p:txBody>
      </p:sp>
      <p:sp>
        <p:nvSpPr>
          <p:cNvPr id="3" name="Slide Number Placeholder 2"/>
          <p:cNvSpPr>
            <a:spLocks noGrp="1"/>
          </p:cNvSpPr>
          <p:nvPr>
            <p:ph type="sldNum" sz="quarter" idx="12"/>
          </p:nvPr>
        </p:nvSpPr>
        <p:spPr/>
        <p:txBody>
          <a:bodyPr/>
          <a:lstStyle/>
          <a:p>
            <a:fld id="{3FA74046-0996-E442-BF3B-2B063B1EE86B}" type="slidenum">
              <a:rPr lang="en-US" smtClean="0"/>
              <a:pPr/>
              <a:t>58</a:t>
            </a:fld>
            <a:endParaRPr lang="en-US" dirty="0"/>
          </a:p>
        </p:txBody>
      </p:sp>
    </p:spTree>
    <p:extLst>
      <p:ext uri="{BB962C8B-B14F-4D97-AF65-F5344CB8AC3E}">
        <p14:creationId xmlns:p14="http://schemas.microsoft.com/office/powerpoint/2010/main" val="1324809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1</a:t>
            </a:r>
          </a:p>
        </p:txBody>
      </p:sp>
      <p:sp>
        <p:nvSpPr>
          <p:cNvPr id="9" name="TextBox 8"/>
          <p:cNvSpPr txBox="1"/>
          <p:nvPr/>
        </p:nvSpPr>
        <p:spPr>
          <a:xfrm>
            <a:off x="7665372" y="247815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2</a:t>
            </a:r>
          </a:p>
        </p:txBody>
      </p:sp>
      <p:sp>
        <p:nvSpPr>
          <p:cNvPr id="3" name="Title 2"/>
          <p:cNvSpPr>
            <a:spLocks noGrp="1"/>
          </p:cNvSpPr>
          <p:nvPr>
            <p:ph type="title"/>
          </p:nvPr>
        </p:nvSpPr>
        <p:spPr/>
        <p:txBody>
          <a:bodyPr/>
          <a:lstStyle/>
          <a:p>
            <a:r>
              <a:rPr lang="en-US" dirty="0"/>
              <a:t>closing</a:t>
            </a:r>
          </a:p>
        </p:txBody>
      </p:sp>
      <p:sp>
        <p:nvSpPr>
          <p:cNvPr id="17" name="Content Placeholder 2"/>
          <p:cNvSpPr>
            <a:spLocks noGrp="1"/>
          </p:cNvSpPr>
          <p:nvPr>
            <p:ph idx="1"/>
          </p:nvPr>
        </p:nvSpPr>
        <p:spPr/>
        <p:txBody>
          <a:bodyPr>
            <a:noAutofit/>
          </a:bodyPr>
          <a:lstStyle/>
          <a:p>
            <a:pPr marL="0" lvl="0" indent="0">
              <a:buNone/>
            </a:pPr>
            <a:r>
              <a:rPr lang="en-US" dirty="0"/>
              <a:t>We have learned the following:</a:t>
            </a:r>
          </a:p>
          <a:p>
            <a:pPr marL="171450" lvl="0" indent="-171450">
              <a:buFont typeface="Arial" charset="0"/>
              <a:buChar char="•"/>
            </a:pPr>
            <a:r>
              <a:rPr lang="en-US" dirty="0"/>
              <a:t>What trauma is and who is affected</a:t>
            </a:r>
          </a:p>
          <a:p>
            <a:pPr marL="171450" lvl="0" indent="-171450">
              <a:buFont typeface="Arial" charset="0"/>
              <a:buChar char="•"/>
            </a:pPr>
            <a:r>
              <a:rPr lang="en-US" dirty="0"/>
              <a:t>How the body’s stress response system works</a:t>
            </a:r>
          </a:p>
          <a:p>
            <a:pPr marL="171450" lvl="0" indent="-171450">
              <a:buFont typeface="Arial" charset="0"/>
              <a:buChar char="•"/>
            </a:pPr>
            <a:r>
              <a:rPr lang="en-US" dirty="0"/>
              <a:t>How exposure to trauma affects students, parents, and school staff</a:t>
            </a:r>
          </a:p>
          <a:p>
            <a:pPr marL="171450" lvl="0" indent="-171450">
              <a:buFont typeface="Arial" charset="0"/>
              <a:buChar char="•"/>
            </a:pPr>
            <a:r>
              <a:rPr lang="en-US" dirty="0"/>
              <a:t>What this means for schools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74046-0996-E442-BF3B-2B063B1EE86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72466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TRAUMA</a:t>
            </a:r>
            <a:endParaRPr lang="en-US" sz="3600" dirty="0"/>
          </a:p>
        </p:txBody>
      </p:sp>
      <p:sp>
        <p:nvSpPr>
          <p:cNvPr id="3" name="Content Placeholder 2"/>
          <p:cNvSpPr>
            <a:spLocks noGrp="1"/>
          </p:cNvSpPr>
          <p:nvPr>
            <p:ph idx="1"/>
          </p:nvPr>
        </p:nvSpPr>
        <p:spPr>
          <a:xfrm>
            <a:off x="628650" y="1569308"/>
            <a:ext cx="7335479" cy="4139514"/>
          </a:xfrm>
        </p:spPr>
        <p:txBody>
          <a:bodyPr/>
          <a:lstStyle/>
          <a:p>
            <a:pPr marL="0" indent="0">
              <a:lnSpc>
                <a:spcPct val="100000"/>
              </a:lnSpc>
              <a:buNone/>
            </a:pPr>
            <a:r>
              <a:rPr lang="en-US" dirty="0"/>
              <a:t>The three “E’s” of trauma</a:t>
            </a:r>
          </a:p>
          <a:p>
            <a:pPr marL="0" indent="0">
              <a:lnSpc>
                <a:spcPct val="100000"/>
              </a:lnSpc>
              <a:buNone/>
            </a:pPr>
            <a:endParaRPr lang="en-US" dirty="0"/>
          </a:p>
          <a:p>
            <a:pPr marL="0" indent="0">
              <a:lnSpc>
                <a:spcPct val="100000"/>
              </a:lnSpc>
              <a:buNone/>
            </a:pPr>
            <a:r>
              <a:rPr lang="en-US" dirty="0"/>
              <a:t>Trauma refers to an </a:t>
            </a:r>
            <a:r>
              <a:rPr lang="en-US" b="1" dirty="0"/>
              <a:t>event</a:t>
            </a:r>
            <a:r>
              <a:rPr lang="en-US" dirty="0"/>
              <a:t>, series of events, or set of circumstances that is </a:t>
            </a:r>
            <a:r>
              <a:rPr lang="en-US" b="1" dirty="0"/>
              <a:t>experienced</a:t>
            </a:r>
            <a:r>
              <a:rPr lang="en-US" dirty="0"/>
              <a:t> by an individual as physically or emotionally harmful or life threatening and that has lasting adverse </a:t>
            </a:r>
            <a:r>
              <a:rPr lang="en-US" b="1" dirty="0"/>
              <a:t>effects</a:t>
            </a:r>
            <a:r>
              <a:rPr lang="en-US" dirty="0"/>
              <a:t>. </a:t>
            </a:r>
          </a:p>
          <a:p>
            <a:endParaRPr lang="en-US" dirty="0"/>
          </a:p>
        </p:txBody>
      </p:sp>
      <p:sp>
        <p:nvSpPr>
          <p:cNvPr id="4" name="Slide Number Placeholder 3"/>
          <p:cNvSpPr>
            <a:spLocks noGrp="1"/>
          </p:cNvSpPr>
          <p:nvPr>
            <p:ph type="sldNum" sz="quarter" idx="12"/>
          </p:nvPr>
        </p:nvSpPr>
        <p:spPr/>
        <p:txBody>
          <a:bodyPr/>
          <a:lstStyle/>
          <a:p>
            <a:fld id="{3FA74046-0996-E442-BF3B-2B063B1EE86B}" type="slidenum">
              <a:rPr lang="en-US" smtClean="0"/>
              <a:pPr/>
              <a:t>6</a:t>
            </a:fld>
            <a:endParaRPr lang="en-US" dirty="0"/>
          </a:p>
        </p:txBody>
      </p:sp>
    </p:spTree>
    <p:extLst>
      <p:ext uri="{BB962C8B-B14F-4D97-AF65-F5344CB8AC3E}">
        <p14:creationId xmlns:p14="http://schemas.microsoft.com/office/powerpoint/2010/main" val="2324713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81700" y="2679700"/>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1</a:t>
            </a:r>
          </a:p>
        </p:txBody>
      </p:sp>
      <p:sp>
        <p:nvSpPr>
          <p:cNvPr id="9" name="TextBox 8"/>
          <p:cNvSpPr txBox="1"/>
          <p:nvPr/>
        </p:nvSpPr>
        <p:spPr>
          <a:xfrm>
            <a:off x="7665372" y="247815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4</a:t>
            </a:r>
          </a:p>
        </p:txBody>
      </p:sp>
      <p:sp>
        <p:nvSpPr>
          <p:cNvPr id="10" name="TextBox 9"/>
          <p:cNvSpPr txBox="1"/>
          <p:nvPr/>
        </p:nvSpPr>
        <p:spPr>
          <a:xfrm>
            <a:off x="6092095" y="136690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3</a:t>
            </a:r>
          </a:p>
        </p:txBody>
      </p:sp>
      <p:sp>
        <p:nvSpPr>
          <p:cNvPr id="11" name="TextBox 10"/>
          <p:cNvSpPr txBox="1"/>
          <p:nvPr/>
        </p:nvSpPr>
        <p:spPr>
          <a:xfrm>
            <a:off x="4482178" y="2135257"/>
            <a:ext cx="78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ea typeface="+mn-ea"/>
                <a:cs typeface="+mn-cs"/>
              </a:rPr>
              <a:t>2</a:t>
            </a:r>
          </a:p>
        </p:txBody>
      </p:sp>
      <p:sp>
        <p:nvSpPr>
          <p:cNvPr id="3" name="Title 2"/>
          <p:cNvSpPr>
            <a:spLocks noGrp="1"/>
          </p:cNvSpPr>
          <p:nvPr>
            <p:ph type="title"/>
          </p:nvPr>
        </p:nvSpPr>
        <p:spPr/>
        <p:txBody>
          <a:bodyPr/>
          <a:lstStyle/>
          <a:p>
            <a:r>
              <a:rPr lang="en-US" dirty="0"/>
              <a:t>closing</a:t>
            </a:r>
          </a:p>
        </p:txBody>
      </p:sp>
      <p:sp>
        <p:nvSpPr>
          <p:cNvPr id="17" name="Content Placeholder 2"/>
          <p:cNvSpPr>
            <a:spLocks noGrp="1"/>
          </p:cNvSpPr>
          <p:nvPr>
            <p:ph idx="1"/>
          </p:nvPr>
        </p:nvSpPr>
        <p:spPr/>
        <p:txBody>
          <a:bodyPr>
            <a:noAutofit/>
          </a:bodyPr>
          <a:lstStyle/>
          <a:p>
            <a:pPr marL="0" lvl="0" indent="0">
              <a:buNone/>
            </a:pPr>
            <a:r>
              <a:rPr lang="en-US" dirty="0"/>
              <a:t>Questions to consider:</a:t>
            </a:r>
          </a:p>
          <a:p>
            <a:pPr marL="171450" lvl="0" indent="-171450">
              <a:buFont typeface="Arial" charset="0"/>
              <a:buChar char="•"/>
            </a:pPr>
            <a:r>
              <a:rPr lang="en-US" dirty="0"/>
              <a:t>To what extent is our school talking about trauma and its effects regularly?</a:t>
            </a:r>
          </a:p>
          <a:p>
            <a:pPr marL="171450" lvl="0" indent="-171450">
              <a:buFont typeface="Arial" charset="0"/>
              <a:buChar char="•"/>
            </a:pPr>
            <a:r>
              <a:rPr lang="en-US" dirty="0"/>
              <a:t>What steps has the school taken to adopt a trauma-sensitive approach schoolwide?</a:t>
            </a:r>
          </a:p>
          <a:p>
            <a:pPr marL="171450" lvl="0" indent="-171450">
              <a:buFont typeface="Arial" charset="0"/>
              <a:buChar char="•"/>
            </a:pPr>
            <a:r>
              <a:rPr lang="en-US" dirty="0"/>
              <a:t>What more would you like to do?</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74046-0996-E442-BF3B-2B063B1EE86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037510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b">
            <a:normAutofit/>
          </a:bodyPr>
          <a:lstStyle/>
          <a:p>
            <a:pPr algn="ctr"/>
            <a:r>
              <a:rPr lang="en-US" sz="3600" b="1" dirty="0">
                <a:solidFill>
                  <a:schemeClr val="bg1"/>
                </a:solidFill>
              </a:rPr>
              <a:t>Thank You</a:t>
            </a:r>
          </a:p>
        </p:txBody>
      </p:sp>
      <p:sp>
        <p:nvSpPr>
          <p:cNvPr id="4" name="Text Placeholder 3"/>
          <p:cNvSpPr>
            <a:spLocks noGrp="1"/>
          </p:cNvSpPr>
          <p:nvPr>
            <p:ph type="body" idx="1"/>
          </p:nvPr>
        </p:nvSpPr>
        <p:spPr/>
        <p:txBody>
          <a:bodyPr>
            <a:normAutofit/>
          </a:bodyPr>
          <a:lstStyle/>
          <a:p>
            <a:r>
              <a:rPr lang="en-US" sz="3200" b="1" dirty="0"/>
              <a:t>THANK YOU!</a:t>
            </a:r>
          </a:p>
        </p:txBody>
      </p:sp>
      <p:sp>
        <p:nvSpPr>
          <p:cNvPr id="3" name="Slide Number Placeholder 2"/>
          <p:cNvSpPr>
            <a:spLocks noGrp="1"/>
          </p:cNvSpPr>
          <p:nvPr>
            <p:ph type="sldNum" sz="quarter" idx="12"/>
          </p:nvPr>
        </p:nvSpPr>
        <p:spPr/>
        <p:txBody>
          <a:bodyPr/>
          <a:lstStyle/>
          <a:p>
            <a:fld id="{3FA74046-0996-E442-BF3B-2B063B1EE86B}" type="slidenum">
              <a:rPr lang="en-US" smtClean="0"/>
              <a:pPr/>
              <a:t>61</a:t>
            </a:fld>
            <a:endParaRPr lang="en-US" dirty="0"/>
          </a:p>
        </p:txBody>
      </p:sp>
    </p:spTree>
    <p:extLst>
      <p:ext uri="{BB962C8B-B14F-4D97-AF65-F5344CB8AC3E}">
        <p14:creationId xmlns:p14="http://schemas.microsoft.com/office/powerpoint/2010/main" val="14103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TRAUMA</a:t>
            </a:r>
            <a:endParaRPr lang="en-US" sz="3600" dirty="0"/>
          </a:p>
        </p:txBody>
      </p:sp>
      <p:sp>
        <p:nvSpPr>
          <p:cNvPr id="4" name="Content Placeholder 3"/>
          <p:cNvSpPr>
            <a:spLocks noGrp="1"/>
          </p:cNvSpPr>
          <p:nvPr>
            <p:ph idx="1"/>
          </p:nvPr>
        </p:nvSpPr>
        <p:spPr/>
        <p:txBody>
          <a:bodyPr>
            <a:noAutofit/>
          </a:bodyPr>
          <a:lstStyle/>
          <a:p>
            <a:pPr lvl="0"/>
            <a:r>
              <a:rPr lang="en-US" b="1" dirty="0"/>
              <a:t>Natural disasters: </a:t>
            </a:r>
            <a:r>
              <a:rPr lang="en-US" dirty="0"/>
              <a:t>Hurricanes, fires, floods</a:t>
            </a:r>
          </a:p>
          <a:p>
            <a:pPr lvl="0"/>
            <a:r>
              <a:rPr lang="en-US" b="1" dirty="0"/>
              <a:t>Human-caused disasters</a:t>
            </a:r>
            <a:r>
              <a:rPr lang="en-US" dirty="0"/>
              <a:t>: Accidents, wars, environmental disasters, acts of terrorism</a:t>
            </a:r>
          </a:p>
          <a:p>
            <a:pPr lvl="0"/>
            <a:r>
              <a:rPr lang="en-US" b="1" dirty="0"/>
              <a:t>Community violence: </a:t>
            </a:r>
            <a:r>
              <a:rPr lang="en-US" dirty="0"/>
              <a:t>Robberies, shootings, assault, gang-related violence, hate crimes, group trauma affecting a particular community</a:t>
            </a:r>
          </a:p>
          <a:p>
            <a:pPr lvl="0"/>
            <a:r>
              <a:rPr lang="en-US" b="1" dirty="0"/>
              <a:t>School violence: </a:t>
            </a:r>
            <a:r>
              <a:rPr lang="en-US" dirty="0"/>
              <a:t>Threats, fights, school shootings, bullying, loss of a student or staff member </a:t>
            </a:r>
          </a:p>
        </p:txBody>
      </p:sp>
      <p:sp>
        <p:nvSpPr>
          <p:cNvPr id="3" name="Slide Number Placeholder 2"/>
          <p:cNvSpPr>
            <a:spLocks noGrp="1"/>
          </p:cNvSpPr>
          <p:nvPr>
            <p:ph type="sldNum" sz="quarter" idx="12"/>
          </p:nvPr>
        </p:nvSpPr>
        <p:spPr/>
        <p:txBody>
          <a:bodyPr/>
          <a:lstStyle/>
          <a:p>
            <a:fld id="{3FA74046-0996-E442-BF3B-2B063B1EE86B}" type="slidenum">
              <a:rPr lang="en-US" smtClean="0"/>
              <a:pPr/>
              <a:t>7</a:t>
            </a:fld>
            <a:endParaRPr lang="en-US" dirty="0"/>
          </a:p>
        </p:txBody>
      </p:sp>
    </p:spTree>
    <p:extLst>
      <p:ext uri="{BB962C8B-B14F-4D97-AF65-F5344CB8AC3E}">
        <p14:creationId xmlns:p14="http://schemas.microsoft.com/office/powerpoint/2010/main" val="113849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49" y="1396314"/>
            <a:ext cx="8280889" cy="4676239"/>
          </a:xfrm>
        </p:spPr>
        <p:txBody>
          <a:bodyPr>
            <a:noAutofit/>
          </a:bodyPr>
          <a:lstStyle/>
          <a:p>
            <a:pPr lvl="0"/>
            <a:r>
              <a:rPr lang="en-US" sz="2400" b="1" dirty="0"/>
              <a:t>Family trauma: </a:t>
            </a:r>
            <a:r>
              <a:rPr lang="en-US" sz="2400" dirty="0"/>
              <a:t>Abuse, neglect, experiencing or witnessing domestic violence, incarceration of family members, family substance abuse, sudden or expected loss of a loved one</a:t>
            </a:r>
          </a:p>
          <a:p>
            <a:pPr lvl="0"/>
            <a:r>
              <a:rPr lang="en-US" sz="2400" b="1" dirty="0"/>
              <a:t>Refugee and Immigrant trauma: </a:t>
            </a:r>
            <a:r>
              <a:rPr lang="en-US" sz="2400" dirty="0"/>
              <a:t>Exposure to war, political violence, torture, forced displacement, migration and acculturation stressors, fears of deportation</a:t>
            </a:r>
          </a:p>
          <a:p>
            <a:pPr lvl="0"/>
            <a:r>
              <a:rPr lang="en-US" sz="2400" b="1" dirty="0"/>
              <a:t>Medical trauma: </a:t>
            </a:r>
            <a:r>
              <a:rPr lang="en-US" sz="2400" dirty="0"/>
              <a:t>Pain, injury and serious illness, invasive medical procedures or treatments</a:t>
            </a:r>
          </a:p>
          <a:p>
            <a:pPr lvl="0"/>
            <a:r>
              <a:rPr lang="en-US" sz="2400" b="1" dirty="0"/>
              <a:t>Poverty: </a:t>
            </a:r>
            <a:r>
              <a:rPr lang="en-US" sz="2400" dirty="0"/>
              <a:t>Lack of resources, support networks, or mobility, financial stressors; homelessness</a:t>
            </a:r>
          </a:p>
        </p:txBody>
      </p:sp>
      <p:sp>
        <p:nvSpPr>
          <p:cNvPr id="2" name="Slide Number Placeholder 1"/>
          <p:cNvSpPr>
            <a:spLocks noGrp="1"/>
          </p:cNvSpPr>
          <p:nvPr>
            <p:ph type="sldNum" sz="quarter" idx="12"/>
          </p:nvPr>
        </p:nvSpPr>
        <p:spPr/>
        <p:txBody>
          <a:bodyPr/>
          <a:lstStyle/>
          <a:p>
            <a:fld id="{3FA74046-0996-E442-BF3B-2B063B1EE86B}" type="slidenum">
              <a:rPr lang="en-US" smtClean="0"/>
              <a:pPr/>
              <a:t>8</a:t>
            </a:fld>
            <a:endParaRPr lang="en-US" dirty="0"/>
          </a:p>
        </p:txBody>
      </p:sp>
      <p:sp>
        <p:nvSpPr>
          <p:cNvPr id="7" name="Title 1">
            <a:extLst>
              <a:ext uri="{FF2B5EF4-FFF2-40B4-BE49-F238E27FC236}">
                <a16:creationId xmlns:a16="http://schemas.microsoft.com/office/drawing/2014/main" id="{4C627C4C-5866-4141-BD96-F35A0CE68998}"/>
              </a:ext>
            </a:extLst>
          </p:cNvPr>
          <p:cNvSpPr>
            <a:spLocks noGrp="1"/>
          </p:cNvSpPr>
          <p:nvPr>
            <p:ph type="title"/>
          </p:nvPr>
        </p:nvSpPr>
        <p:spPr>
          <a:xfrm>
            <a:off x="628650" y="605481"/>
            <a:ext cx="7886700" cy="790834"/>
          </a:xfrm>
        </p:spPr>
        <p:txBody>
          <a:bodyPr>
            <a:normAutofit/>
          </a:bodyPr>
          <a:lstStyle/>
          <a:p>
            <a:r>
              <a:rPr lang="en-US" dirty="0"/>
              <a:t>TYPES OF TRAUMA</a:t>
            </a:r>
            <a:endParaRPr lang="en-US" sz="3600" dirty="0"/>
          </a:p>
        </p:txBody>
      </p:sp>
    </p:spTree>
    <p:extLst>
      <p:ext uri="{BB962C8B-B14F-4D97-AF65-F5344CB8AC3E}">
        <p14:creationId xmlns:p14="http://schemas.microsoft.com/office/powerpoint/2010/main" val="45048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buNone/>
            </a:pPr>
            <a:r>
              <a:rPr lang="en-US" dirty="0"/>
              <a:t>The term </a:t>
            </a:r>
            <a:r>
              <a:rPr lang="en-US" b="1" dirty="0"/>
              <a:t>complex trauma </a:t>
            </a:r>
            <a:r>
              <a:rPr lang="en-US" dirty="0"/>
              <a:t>refers to exposure to multiple traumatic events from an early age, </a:t>
            </a:r>
            <a:r>
              <a:rPr lang="en-US" b="1" dirty="0"/>
              <a:t>and</a:t>
            </a:r>
            <a:r>
              <a:rPr lang="en-US" dirty="0"/>
              <a:t> the immediate and long-term effects of these experiences over development.</a:t>
            </a:r>
          </a:p>
        </p:txBody>
      </p:sp>
      <p:sp>
        <p:nvSpPr>
          <p:cNvPr id="4" name="Title 3"/>
          <p:cNvSpPr>
            <a:spLocks noGrp="1"/>
          </p:cNvSpPr>
          <p:nvPr>
            <p:ph type="title"/>
          </p:nvPr>
        </p:nvSpPr>
        <p:spPr/>
        <p:txBody>
          <a:bodyPr/>
          <a:lstStyle/>
          <a:p>
            <a:r>
              <a:rPr lang="en-US" dirty="0"/>
              <a:t>TYPES OF TRAUMA</a:t>
            </a:r>
          </a:p>
        </p:txBody>
      </p:sp>
      <p:sp>
        <p:nvSpPr>
          <p:cNvPr id="2" name="Slide Number Placeholder 1"/>
          <p:cNvSpPr>
            <a:spLocks noGrp="1"/>
          </p:cNvSpPr>
          <p:nvPr>
            <p:ph type="sldNum" sz="quarter" idx="12"/>
          </p:nvPr>
        </p:nvSpPr>
        <p:spPr/>
        <p:txBody>
          <a:bodyPr/>
          <a:lstStyle/>
          <a:p>
            <a:fld id="{3FA74046-0996-E442-BF3B-2B063B1EE86B}" type="slidenum">
              <a:rPr lang="en-US" smtClean="0"/>
              <a:pPr/>
              <a:t>9</a:t>
            </a:fld>
            <a:endParaRPr lang="en-US" dirty="0"/>
          </a:p>
        </p:txBody>
      </p:sp>
    </p:spTree>
    <p:extLst>
      <p:ext uri="{BB962C8B-B14F-4D97-AF65-F5344CB8AC3E}">
        <p14:creationId xmlns:p14="http://schemas.microsoft.com/office/powerpoint/2010/main" val="1727321366"/>
      </p:ext>
    </p:extLst>
  </p:cSld>
  <p:clrMapOvr>
    <a:masterClrMapping/>
  </p:clrMapOvr>
</p:sld>
</file>

<file path=ppt/theme/theme1.xml><?xml version="1.0" encoding="utf-8"?>
<a:theme xmlns:a="http://schemas.openxmlformats.org/drawingml/2006/main" name="Office Theme">
  <a:themeElements>
    <a:clrScheme name="TSS Training Package">
      <a:dk1>
        <a:sysClr val="windowText" lastClr="000000"/>
      </a:dk1>
      <a:lt1>
        <a:sysClr val="window" lastClr="FFFFFF"/>
      </a:lt1>
      <a:dk2>
        <a:srgbClr val="44546A"/>
      </a:dk2>
      <a:lt2>
        <a:srgbClr val="E7E6E6"/>
      </a:lt2>
      <a:accent1>
        <a:srgbClr val="0085AD"/>
      </a:accent1>
      <a:accent2>
        <a:srgbClr val="01495B"/>
      </a:accent2>
      <a:accent3>
        <a:srgbClr val="8BC53F"/>
      </a:accent3>
      <a:accent4>
        <a:srgbClr val="3FAC49"/>
      </a:accent4>
      <a:accent5>
        <a:srgbClr val="F37A20"/>
      </a:accent5>
      <a:accent6>
        <a:srgbClr val="F05C2D"/>
      </a:accent6>
      <a:hlink>
        <a:srgbClr val="025260"/>
      </a:hlink>
      <a:folHlink>
        <a:srgbClr val="00B3AB"/>
      </a:folHlink>
    </a:clrScheme>
    <a:fontScheme name="IL CSI">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58980A2464C14297101F3C686BD228" ma:contentTypeVersion="33" ma:contentTypeDescription="Create a new document." ma:contentTypeScope="" ma:versionID="303de143aa2862f7f3ba753b46781473">
  <xsd:schema xmlns:xsd="http://www.w3.org/2001/XMLSchema" xmlns:xs="http://www.w3.org/2001/XMLSchema" xmlns:p="http://schemas.microsoft.com/office/2006/metadata/properties" xmlns:ns2="4086dfb5-02f8-4731-9e92-0175bf38f10e" xmlns:ns3="492c409e-46e6-4029-a646-8d64d3d3823b" targetNamespace="http://schemas.microsoft.com/office/2006/metadata/properties" ma:root="true" ma:fieldsID="41f66634a67ab76e6f8dec0e715173f7" ns2:_="" ns3:_="">
    <xsd:import namespace="4086dfb5-02f8-4731-9e92-0175bf38f10e"/>
    <xsd:import namespace="492c409e-46e6-4029-a646-8d64d3d3823b"/>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6dfb5-02f8-4731-9e92-0175bf38f10e"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2c409e-46e6-4029-a646-8d64d3d3823b"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stribution_Groups xmlns="4086dfb5-02f8-4731-9e92-0175bf38f10e" xsi:nil="true"/>
    <Math_Settings xmlns="4086dfb5-02f8-4731-9e92-0175bf38f10e" xsi:nil="true"/>
    <Self_Registration_Enabled xmlns="4086dfb5-02f8-4731-9e92-0175bf38f10e" xsi:nil="true"/>
    <Has_Leaders_Only_SectionGroup xmlns="4086dfb5-02f8-4731-9e92-0175bf38f10e" xsi:nil="true"/>
    <Invited_Members xmlns="4086dfb5-02f8-4731-9e92-0175bf38f10e" xsi:nil="true"/>
    <NotebookType xmlns="4086dfb5-02f8-4731-9e92-0175bf38f10e" xsi:nil="true"/>
    <Invited_Leaders xmlns="4086dfb5-02f8-4731-9e92-0175bf38f10e" xsi:nil="true"/>
    <IsNotebookLocked xmlns="4086dfb5-02f8-4731-9e92-0175bf38f10e" xsi:nil="true"/>
    <Owner xmlns="4086dfb5-02f8-4731-9e92-0175bf38f10e">
      <UserInfo>
        <DisplayName/>
        <AccountId xsi:nil="true"/>
        <AccountType/>
      </UserInfo>
    </Owner>
    <Leaders xmlns="4086dfb5-02f8-4731-9e92-0175bf38f10e">
      <UserInfo>
        <DisplayName/>
        <AccountId xsi:nil="true"/>
        <AccountType/>
      </UserInfo>
    </Leaders>
    <DefaultSectionNames xmlns="4086dfb5-02f8-4731-9e92-0175bf38f10e" xsi:nil="true"/>
    <TeamsChannelId xmlns="4086dfb5-02f8-4731-9e92-0175bf38f10e" xsi:nil="true"/>
    <Is_Collaboration_Space_Locked xmlns="4086dfb5-02f8-4731-9e92-0175bf38f10e" xsi:nil="true"/>
    <LMS_Mappings xmlns="4086dfb5-02f8-4731-9e92-0175bf38f10e" xsi:nil="true"/>
    <FolderType xmlns="4086dfb5-02f8-4731-9e92-0175bf38f10e" xsi:nil="true"/>
    <CultureName xmlns="4086dfb5-02f8-4731-9e92-0175bf38f10e" xsi:nil="true"/>
    <Templates xmlns="4086dfb5-02f8-4731-9e92-0175bf38f10e" xsi:nil="true"/>
    <Members xmlns="4086dfb5-02f8-4731-9e92-0175bf38f10e">
      <UserInfo>
        <DisplayName/>
        <AccountId xsi:nil="true"/>
        <AccountType/>
      </UserInfo>
    </Members>
    <Member_Groups xmlns="4086dfb5-02f8-4731-9e92-0175bf38f10e">
      <UserInfo>
        <DisplayName/>
        <AccountId xsi:nil="true"/>
        <AccountType/>
      </UserInfo>
    </Member_Groups>
    <AppVersion xmlns="4086dfb5-02f8-4731-9e92-0175bf38f10e" xsi:nil="true"/>
  </documentManagement>
</p:properties>
</file>

<file path=customXml/itemProps1.xml><?xml version="1.0" encoding="utf-8"?>
<ds:datastoreItem xmlns:ds="http://schemas.openxmlformats.org/officeDocument/2006/customXml" ds:itemID="{457BAA5D-E850-41A1-8B3C-90FC46E779FC}"/>
</file>

<file path=customXml/itemProps2.xml><?xml version="1.0" encoding="utf-8"?>
<ds:datastoreItem xmlns:ds="http://schemas.openxmlformats.org/officeDocument/2006/customXml" ds:itemID="{8EF52D70-3799-4AC3-A1E4-C80E885EC498}"/>
</file>

<file path=customXml/itemProps3.xml><?xml version="1.0" encoding="utf-8"?>
<ds:datastoreItem xmlns:ds="http://schemas.openxmlformats.org/officeDocument/2006/customXml" ds:itemID="{9EB18D4E-9A4B-4819-9810-110A2BFD274E}"/>
</file>

<file path=docProps/app.xml><?xml version="1.0" encoding="utf-8"?>
<Properties xmlns="http://schemas.openxmlformats.org/officeDocument/2006/extended-properties" xmlns:vt="http://schemas.openxmlformats.org/officeDocument/2006/docPropsVTypes">
  <Template>Office Theme</Template>
  <TotalTime>8679</TotalTime>
  <Words>18339</Words>
  <Application>Microsoft Macintosh PowerPoint</Application>
  <PresentationFormat>On-screen Show (4:3)</PresentationFormat>
  <Paragraphs>1185</Paragraphs>
  <Slides>61</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ＭＳ Ｐゴシック</vt:lpstr>
      <vt:lpstr>Arial</vt:lpstr>
      <vt:lpstr>Calibri</vt:lpstr>
      <vt:lpstr>Office Theme</vt:lpstr>
      <vt:lpstr>Understanding Trauma and Its Impact</vt:lpstr>
      <vt:lpstr>DISCLAIMER</vt:lpstr>
      <vt:lpstr>UNDERSTANDING TRAUMA AND ITS IMPACT</vt:lpstr>
      <vt:lpstr>LEARNING OBJECTIVES</vt:lpstr>
      <vt:lpstr>PART 1</vt:lpstr>
      <vt:lpstr>DEFINITION OF TRAUMA</vt:lpstr>
      <vt:lpstr>TYPES OF TRAUMA</vt:lpstr>
      <vt:lpstr>TYPES OF TRAUMA</vt:lpstr>
      <vt:lpstr>TYPES OF TRAUMA</vt:lpstr>
      <vt:lpstr>TYPES OF TRAUMA</vt:lpstr>
      <vt:lpstr>TYPES OF TRAUMA</vt:lpstr>
      <vt:lpstr>PREVALENCE OF CHILDHOOD TRAUMA</vt:lpstr>
      <vt:lpstr>PREVALENCE OF CHILDHOOD TRAUMA</vt:lpstr>
      <vt:lpstr>SUMMARY: PART 1</vt:lpstr>
      <vt:lpstr>PART 1: ACTIVITY/DISCUSSION</vt:lpstr>
      <vt:lpstr>PART 2</vt:lpstr>
      <vt:lpstr>THE STRESS RESPONSE SYSTEM</vt:lpstr>
      <vt:lpstr>THE STRESS RESPONSE SYSTEM</vt:lpstr>
      <vt:lpstr>THE STRESS RESPONSE AND TRAUMA</vt:lpstr>
      <vt:lpstr>COMMON RESPONSES TO TRAUMA</vt:lpstr>
      <vt:lpstr>COMMON RESPONSES TO TRAUMA</vt:lpstr>
      <vt:lpstr>COMMON RESPONSES TO TRAUMA</vt:lpstr>
      <vt:lpstr>CULTURE AND TRAUMA</vt:lpstr>
      <vt:lpstr>TRIGGERS</vt:lpstr>
      <vt:lpstr>TRIGGERS</vt:lpstr>
      <vt:lpstr>TRIGGERS</vt:lpstr>
      <vt:lpstr>TRIGGERS</vt:lpstr>
      <vt:lpstr>SUMMARY: PART 2</vt:lpstr>
      <vt:lpstr>PART 2: ACTIVITY/DISCUSSION</vt:lpstr>
      <vt:lpstr>PART 3</vt:lpstr>
      <vt:lpstr>RISK AND PROTECTIVE FACTORS</vt:lpstr>
      <vt:lpstr>RISK AND PROTECTIVE FACTORS</vt:lpstr>
      <vt:lpstr>RISK AND PROTECTIVE FACTORS</vt:lpstr>
      <vt:lpstr>POST-TRAUMA PATHWAYS</vt:lpstr>
      <vt:lpstr>POST-TRAUMA PATHWAYS</vt:lpstr>
      <vt:lpstr>POST-TRAUMA PATHWAYS</vt:lpstr>
      <vt:lpstr>POST-TRAUMA PATHWAYS</vt:lpstr>
      <vt:lpstr>POST-TRAUMA PATHWAYS</vt:lpstr>
      <vt:lpstr>POST-TRAUMA PATHWAYS</vt:lpstr>
      <vt:lpstr>POST-TRAUMA PATHWAYS</vt:lpstr>
      <vt:lpstr>POST-TRAUMA PATHWAYS</vt:lpstr>
      <vt:lpstr>POST-TRAUMA PATHWAYS</vt:lpstr>
      <vt:lpstr>EFFECTS OF COMPLEX TRAUMA</vt:lpstr>
      <vt:lpstr>EFFECTS OF COMPLEX TRAUMA</vt:lpstr>
      <vt:lpstr>EFFECTS OF COMPLEX TRAUMA</vt:lpstr>
      <vt:lpstr>EFFECTS OF COMPLEX TRAUMA</vt:lpstr>
      <vt:lpstr>EFFECTS OF COMPLEX TRAUMA</vt:lpstr>
      <vt:lpstr>SUMMARY: PART 3</vt:lpstr>
      <vt:lpstr>PART 3: ACTIVITY/DISCUSSION</vt:lpstr>
      <vt:lpstr>PART 4</vt:lpstr>
      <vt:lpstr>IMPACT OF TRAUMA ON STUDENTS</vt:lpstr>
      <vt:lpstr>IMPACT OF TRAUMA ON STUDENTS</vt:lpstr>
      <vt:lpstr>IMPACT OF TRAUMA ON PARENTS</vt:lpstr>
      <vt:lpstr>IMPACT OF TRAUMA ON STAFF</vt:lpstr>
      <vt:lpstr>IMPACT OF TRAUMA ON STAFF</vt:lpstr>
      <vt:lpstr>Impact Of Trauma On Schools</vt:lpstr>
      <vt:lpstr>TRAUMA-SENSITIVE SCHOOLS:  A UNIVERSAL RESPONSE</vt:lpstr>
      <vt:lpstr>PART 4: ACTIVITY/DISCUSSION</vt:lpstr>
      <vt:lpstr>closing</vt:lpstr>
      <vt:lpstr>closing</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Laurel Whalen</cp:lastModifiedBy>
  <cp:revision>328</cp:revision>
  <dcterms:created xsi:type="dcterms:W3CDTF">2016-09-09T16:50:58Z</dcterms:created>
  <dcterms:modified xsi:type="dcterms:W3CDTF">2021-06-11T15:14:48Z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0x010100A658980A2464C14297101F3C686BD228</vt:lpwstr>
  </property>
</Properties>
</file>